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3"/>
  </p:notesMasterIdLst>
  <p:sldIdLst>
    <p:sldId id="256" r:id="rId2"/>
    <p:sldId id="257" r:id="rId3"/>
    <p:sldId id="262" r:id="rId4"/>
    <p:sldId id="259" r:id="rId5"/>
    <p:sldId id="263" r:id="rId6"/>
    <p:sldId id="264" r:id="rId7"/>
    <p:sldId id="265" r:id="rId8"/>
    <p:sldId id="261" r:id="rId9"/>
    <p:sldId id="258" r:id="rId10"/>
    <p:sldId id="274" r:id="rId11"/>
    <p:sldId id="297" r:id="rId12"/>
    <p:sldId id="305" r:id="rId13"/>
    <p:sldId id="295" r:id="rId14"/>
    <p:sldId id="296" r:id="rId15"/>
    <p:sldId id="298" r:id="rId16"/>
    <p:sldId id="299" r:id="rId17"/>
    <p:sldId id="300" r:id="rId18"/>
    <p:sldId id="302" r:id="rId19"/>
    <p:sldId id="304" r:id="rId20"/>
    <p:sldId id="303" r:id="rId21"/>
    <p:sldId id="30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 Light" panose="020B0604020202020204" charset="0"/>
      <p:regular r:id="rId28"/>
      <p:bold r:id="rId29"/>
      <p:italic r:id="rId30"/>
      <p:bold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DM Serif Display" panose="020B0604020202020204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5CF634-BF82-445E-975C-3A6A0FACAB5D}">
  <a:tblStyle styleId="{2A5CF634-BF82-445E-975C-3A6A0FACAB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EFE7647-697C-4ABB-AA9B-82A436A19A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3456" autoAdjust="0"/>
  </p:normalViewPr>
  <p:slideViewPr>
    <p:cSldViewPr snapToGrid="0">
      <p:cViewPr varScale="1">
        <p:scale>
          <a:sx n="97" d="100"/>
          <a:sy n="97" d="100"/>
        </p:scale>
        <p:origin x="10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Microsoft_Excel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FF0000"/>
                </a:solidFill>
              </a:rPr>
              <a:t>BUGS</a:t>
            </a:r>
            <a:r>
              <a:rPr lang="en-US" dirty="0"/>
              <a:t> VS </a:t>
            </a:r>
            <a:r>
              <a:rPr lang="en-US" dirty="0">
                <a:solidFill>
                  <a:schemeClr val="bg1"/>
                </a:solidFill>
              </a:rPr>
              <a:t>TYPES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BUGS VS TYPES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C2C-4223-B8B3-43ADFB4CA203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C2C-4223-B8B3-43ADFB4CA203}"/>
              </c:ext>
            </c:extLst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2C-4223-B8B3-43ADFB4CA203}"/>
              </c:ext>
            </c:extLst>
          </c:dPt>
          <c:dPt>
            <c:idx val="3"/>
            <c:bubble3D val="0"/>
            <c:spPr>
              <a:solidFill>
                <a:srgbClr val="FF99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C2C-4223-B8B3-43ADFB4CA2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D99-4A7F-9F94-EB54F3DC610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D99-4A7F-9F94-EB54F3DC610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DE20FE6-E61F-419E-9913-DCE80E4C65F6}" type="PERCENTAGE">
                      <a:rPr lang="en-US" baseline="0" smtClean="0"/>
                      <a:pPr/>
                      <a:t>[אחוז]</a:t>
                    </a:fld>
                    <a:endParaRPr lang="he-IL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AC2C-4223-B8B3-43ADFB4CA20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0B34EAC-40DC-4AC9-A3B9-0A96D446D738}" type="PERCENTAGE">
                      <a:rPr lang="en-US" baseline="0" smtClean="0"/>
                      <a:pPr/>
                      <a:t>[אחוז]</a:t>
                    </a:fld>
                    <a:endParaRPr lang="he-IL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C2C-4223-B8B3-43ADFB4CA20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5%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C2C-4223-B8B3-43ADFB4CA20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21142EB-437B-4C09-BD67-0DF6E9DC74AA}" type="PERCENTAGE">
                      <a:rPr lang="en-US" baseline="0" smtClean="0"/>
                      <a:pPr/>
                      <a:t>[אחוז]</a:t>
                    </a:fld>
                    <a:endParaRPr lang="he-IL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C2C-4223-B8B3-43ADFB4CA203}"/>
                </c:ext>
              </c:extLst>
            </c:dLbl>
            <c:dLbl>
              <c:idx val="4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ABE5B6B-9632-41CF-86CF-DFD5795EF1D6}" type="PERCENTAGE">
                      <a:rPr lang="en-US" baseline="0" smtClean="0"/>
                      <a:pPr>
                        <a:defRPr/>
                      </a:pPr>
                      <a:t>[אחוז]</a:t>
                    </a:fld>
                    <a:endParaRPr lang="he-IL"/>
                  </a:p>
                </c:rich>
              </c:tx>
              <c:spPr>
                <a:noFill/>
                <a:ln w="6350"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e-IL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4D99-4A7F-9F94-EB54F3DC610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62F3BBC-FF99-46E4-851E-B035CA524902}" type="PERCENTAGE">
                      <a:rPr lang="en-US" baseline="0" smtClean="0"/>
                      <a:pPr/>
                      <a:t>[אחוז]</a:t>
                    </a:fld>
                    <a:endParaRPr lang="he-IL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4D99-4A7F-9F94-EB54F3DC61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GUI</c:v>
                </c:pt>
                <c:pt idx="1">
                  <c:v>SECURITY</c:v>
                </c:pt>
                <c:pt idx="2">
                  <c:v>PREFORMANCE</c:v>
                </c:pt>
                <c:pt idx="3">
                  <c:v>FUNCTIONAL</c:v>
                </c:pt>
                <c:pt idx="4">
                  <c:v>USABILITY</c:v>
                </c:pt>
                <c:pt idx="5">
                  <c:v>ACCESABILITY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</c:v>
                </c:pt>
                <c:pt idx="1">
                  <c:v>1</c:v>
                </c:pt>
                <c:pt idx="2">
                  <c:v>1</c:v>
                </c:pt>
                <c:pt idx="3">
                  <c:v>7</c:v>
                </c:pt>
                <c:pt idx="4">
                  <c:v>6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2C-4223-B8B3-43ADFB4CA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en-US" sz="1862" b="0" i="0" u="none" strike="noStrike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kern="1200" spc="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BUGS</a:t>
            </a:r>
            <a:r>
              <a:rPr lang="en-US" sz="1862" b="0" i="0" u="none" strike="noStrike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62" b="0" i="0" u="none" strike="noStrike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1862" b="0" i="0" u="none" strike="noStrike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PRIORITY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862" b="0" i="0" u="none" strike="noStrike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PRIORITY vs saverity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665-4102-9147-734425F1588F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665-4102-9147-734425F1588F}"/>
              </c:ext>
            </c:extLst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665-4102-9147-734425F1588F}"/>
              </c:ext>
            </c:extLst>
          </c:dPt>
          <c:dPt>
            <c:idx val="3"/>
            <c:bubble3D val="0"/>
            <c:spPr>
              <a:solidFill>
                <a:srgbClr val="FF99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665-4102-9147-734425F1588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DCA-415D-AC41-6CAFFFF42E6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DE20FE6-E61F-419E-9913-DCE80E4C65F6}" type="PERCENTAGE">
                      <a:rPr lang="en-US" baseline="0" smtClean="0"/>
                      <a:pPr/>
                      <a:t>[אחוז]</a:t>
                    </a:fld>
                    <a:endParaRPr lang="he-IL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665-4102-9147-734425F1588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0B34EAC-40DC-4AC9-A3B9-0A96D446D738}" type="PERCENTAGE">
                      <a:rPr lang="en-US" baseline="0" smtClean="0"/>
                      <a:pPr/>
                      <a:t>[אחוז]</a:t>
                    </a:fld>
                    <a:endParaRPr lang="he-IL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665-4102-9147-734425F1588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25%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665-4102-9147-734425F1588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21142EB-437B-4C09-BD67-0DF6E9DC74AA}" type="PERCENTAGE">
                      <a:rPr lang="en-US" baseline="0" smtClean="0"/>
                      <a:pPr/>
                      <a:t>[אחוז]</a:t>
                    </a:fld>
                    <a:endParaRPr lang="he-IL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2665-4102-9147-734425F1588F}"/>
                </c:ext>
              </c:extLst>
            </c:dLbl>
            <c:dLbl>
              <c:idx val="4"/>
              <c:layout>
                <c:manualLayout>
                  <c:x val="3.7173884066518223E-3"/>
                  <c:y val="7.0110636235266345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A642CE0-EA3E-4F20-BDC2-66CD74FA09FB}" type="PERCENTAGE">
                      <a:rPr lang="en-US" baseline="0" smtClean="0"/>
                      <a:pPr>
                        <a:defRPr/>
                      </a:pPr>
                      <a:t>[אחוז]</a:t>
                    </a:fld>
                    <a:endParaRPr lang="he-IL"/>
                  </a:p>
                </c:rich>
              </c:tx>
              <c:spPr>
                <a:noFill/>
                <a:ln w="6350"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e-IL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4DCA-415D-AC41-6CAFFFF42E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LOW</c:v>
                </c:pt>
                <c:pt idx="1">
                  <c:v>HIGH</c:v>
                </c:pt>
                <c:pt idx="2">
                  <c:v>MEDIUM</c:v>
                </c:pt>
                <c:pt idx="4">
                  <c:v>CRITICAL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8</c:v>
                </c:pt>
                <c:pt idx="2">
                  <c:v>6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665-4102-9147-734425F15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16374746034502954"/>
          <c:y val="0.89938387527571162"/>
          <c:w val="0.6263368784156591"/>
          <c:h val="7.66944371716654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0.11801</cdr:x>
      <cdr:y>0.69373</cdr:y>
    </cdr:from>
    <cdr:to>
      <cdr:x>0.25791</cdr:x>
      <cdr:y>0.79594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686E573-1D40-4203-9593-3DFA4EB4AFD1}"/>
            </a:ext>
          </a:extLst>
        </cdr:cNvPr>
        <cdr:cNvSpPr txBox="1"/>
      </cdr:nvSpPr>
      <cdr:spPr>
        <a:xfrm xmlns:a="http://schemas.openxmlformats.org/drawingml/2006/main">
          <a:off x="584315" y="2209800"/>
          <a:ext cx="692728" cy="3255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1:20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36,'33'-2,"37"-6,31-1,735 8,-405 2,-422-1,0-1,0-1,16-4,-1 1,-10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1:54.1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5378 192,'-543'15,"-16"-9,320-8,31-4,-288-46,-198-76,635 118,-111-5,-59 17,77 0,100 0,1 2,-68 13,-99 34,136-30,-75 21,67-16,-1-4,-133 15,-310-30,288-10,233 3,-20-1,1 2,-33 6,44-3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2:00.2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8221 172,'-15'-2,"0"0,0 0,0-2,-27-9,-8-2,-89-13,0 6,-197-6,84 11,-52-2,-955 17,622 5,-3359-3,3897-9,20 1,-481 4,307 6,237-2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2:02.1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1393 0,'-40'15,"1"-11,-1-1,-76-4,34-1,-275 17,-20-9,222-8,136 4,-1 0,1 1,-36 10,-4 1,45-11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2:05.4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0 287,'21'-2,"-1"0,28-7,-8 1,27-3,-14 1,0 2,82 0,-120 7,0-1,0 0,0-1,-1 0,1-2,20-7,-20 6,0 0,0 2,1 0,0 1,24-3,-17 6,-5 0,0 0,0-1,0-1,0-1,-1 0,23-8,-19 4,-13 4,0 1,0-1,0-1,0 0,0 0,-1 0,0-1,10-8,14-14,-21 19,0-1,-1 1,0-1,0-1,7-11,-10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2:07.1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6187 39,'-1589'0,"1445"10,13 0,-816-8,462-4,-1130 2,1323-11,-16 1,222 12,-104-3,160-3,-47-11,53 9,0 1,-1 1,-30 0,-91 5,127-1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2:10.7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1,'754'0,"-732"1,41 7,-40-4,38 2,278-7,-323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2:12.4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2,'83'-1,"90"2,-97 8,-47-4,45 0,-42-4,38 7,-37-3,39 0,-54-5,-2-1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2:17.6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0 122,'7'-6,"-1"1,1 0,0 0,1 0,-1 1,1 0,0 0,0 1,0 0,0 0,1 1,12-2,9 0,0 2,40 3,-28-1,509 0,441 3,-482 36,-57-2,-12-36,-200-3,-203 0,1-2,-1-2,-1-1,1-1,58-23,-66 22,1 1,-1 1,64-4,95 9,-103 3,-79-2,0 0,0 0,-1 0,1-1,0 0,0 0,-1-1,7-3,-6 2,1 1,-1 0,0 0,1 1,0 0,9-1,16-1,-21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1:22.1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1,'67'7,"-12"0,122 0,145 13,-257-10,1 1,89 3,-136-14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1:31.4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20,'116'-10,"4"1,1015 9,-1116 1,-1 1,24 5,-23-3,37 2,11-6,203 14,-40 16,297 1,-435-30,95-3,-175 0,0 0,0-1,21-9,-21 8,-1 0,1 1,17-4,-15 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1:35.1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41,'4'-4,"1"0,0 0,0 1,1 0,-1 0,1 0,-1 0,1 1,0 0,0 0,0 1,11-2,7 1,0 1,25 1,-14 1,2555 1,-2574-2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1:40.1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21,'3'-2,"0"-1,1 1,-1 0,0 1,1-1,-1 1,1-1,0 1,-1 0,1 0,0 1,5-1,52 0,-41 1,215 0,736 22,-716 3,109 6,221-13,-138 10,-15-1,-376-25,380-4,-418 0,0-1,-1-1,18-6,-19 5,1 1,-1 0,25-1,14 3,72-7,-49 1,153 6,-118 4,-52-2,0-2,120-22,-125 16,-42 7,-1-1,0 0,0-1,0 0,20-8,-21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1:43.1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0,1 0,-1 0,1 1,-1-1,0 1,0 0,5 4,18 8,11-3,0-1,1-2,57 4,-74-10,328 27,375-19,-596-18,173-33,-299 40,61-5,0 1,92 7,-45 0,1931-2,-2022-1,1-1,0-1,37-11,-38 9,0 0,0 2,40-3,-41 6,-2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1:45.4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0,'0'1,"0"0,1-1,-1 1,0 0,1-1,-1 1,0 0,1-1,-1 1,1-1,-1 1,1-1,-1 1,1-1,0 1,-1-1,1 1,-1-1,1 0,0 1,0-1,-1 0,1 0,1 1,22 5,-18-5,46 8,1-2,-1-3,99-4,-77-1,1270 0,-1328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1:50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4891 114,'-708'-14,"160"11,-109-6,403-24,162 18,0 4,-97 0,-1167 15,729-6,586 2,-2 1,0-2,-69-10,87 7,0 2,-37 0,46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2T09:51:51.9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1429 40,'-195'-17,"32"0,-527 12,402 7,280-2,0 1,0 0,1 1,-1-1,1 2,-1-1,1 1,-11 6,4-3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9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754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442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982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959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762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523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836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73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smtClean="0"/>
              <a:t>חוזר</a:t>
            </a:r>
            <a:r>
              <a:rPr lang="he-IL" baseline="0" dirty="0" smtClean="0"/>
              <a:t> גם בחיפוש </a:t>
            </a:r>
            <a:r>
              <a:rPr lang="he-IL" baseline="0" dirty="0" err="1" smtClean="0"/>
              <a:t>בפייסבוק</a:t>
            </a:r>
            <a:r>
              <a:rPr lang="he-IL" baseline="0" dirty="0" smtClean="0"/>
              <a:t> על תגובות, כל נושא </a:t>
            </a:r>
            <a:r>
              <a:rPr lang="he-IL" baseline="0" dirty="0" err="1" smtClean="0"/>
              <a:t>השירותיות</a:t>
            </a:r>
            <a:r>
              <a:rPr lang="he-IL" baseline="0" dirty="0" smtClean="0"/>
              <a:t> וחווית המשתמש ללקוח באתר לא טובה, בייחוד בהשוואה לאתרים אחרים וכן אם לקוחים בחשבון שניתן להזמין את הציוד שלהם מאתר כמו </a:t>
            </a:r>
            <a:r>
              <a:rPr lang="en-US" baseline="0" dirty="0" smtClean="0"/>
              <a:t>TERMINAL X</a:t>
            </a:r>
            <a:r>
              <a:rPr lang="he-IL" baseline="0" dirty="0" smtClean="0"/>
              <a:t> בו זמן המשלוח, והשירות מהירים </a:t>
            </a:r>
            <a:r>
              <a:rPr lang="he-IL" baseline="0" dirty="0" err="1" smtClean="0"/>
              <a:t>וחוויתים</a:t>
            </a:r>
            <a:r>
              <a:rPr lang="he-IL" baseline="0" dirty="0" smtClean="0"/>
              <a:t> בהרבה.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578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549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248212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9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0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9" Type="http://schemas.openxmlformats.org/officeDocument/2006/relationships/image" Target="../media/image94.png"/><Relationship Id="rId21" Type="http://schemas.openxmlformats.org/officeDocument/2006/relationships/image" Target="../media/image85.png"/><Relationship Id="rId34" Type="http://schemas.openxmlformats.org/officeDocument/2006/relationships/customXml" Target="../ink/ink13.xml"/><Relationship Id="rId42" Type="http://schemas.openxmlformats.org/officeDocument/2006/relationships/customXml" Target="../ink/ink17.xm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89.png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11" Type="http://schemas.openxmlformats.org/officeDocument/2006/relationships/image" Target="../media/image800.PNG"/><Relationship Id="rId24" Type="http://schemas.openxmlformats.org/officeDocument/2006/relationships/customXml" Target="../ink/ink8.xml"/><Relationship Id="rId32" Type="http://schemas.openxmlformats.org/officeDocument/2006/relationships/customXml" Target="../ink/ink12.xml"/><Relationship Id="rId37" Type="http://schemas.openxmlformats.org/officeDocument/2006/relationships/image" Target="../media/image93.png"/><Relationship Id="rId40" Type="http://schemas.openxmlformats.org/officeDocument/2006/relationships/customXml" Target="../ink/ink16.xml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28" Type="http://schemas.openxmlformats.org/officeDocument/2006/relationships/customXml" Target="../ink/ink10.xml"/><Relationship Id="rId36" Type="http://schemas.openxmlformats.org/officeDocument/2006/relationships/customXml" Target="../ink/ink14.xml"/><Relationship Id="rId10" Type="http://schemas.openxmlformats.org/officeDocument/2006/relationships/customXml" Target="../ink/ink1.xml"/><Relationship Id="rId19" Type="http://schemas.openxmlformats.org/officeDocument/2006/relationships/image" Target="../media/image84.png"/><Relationship Id="rId31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88.png"/><Relationship Id="rId30" Type="http://schemas.openxmlformats.org/officeDocument/2006/relationships/customXml" Target="../ink/ink11.xml"/><Relationship Id="rId35" Type="http://schemas.openxmlformats.org/officeDocument/2006/relationships/image" Target="../media/image92.png"/><Relationship Id="rId43" Type="http://schemas.openxmlformats.org/officeDocument/2006/relationships/image" Target="../media/image96.png"/><Relationship Id="rId8" Type="http://schemas.openxmlformats.org/officeDocument/2006/relationships/image" Target="../media/image80.PNG"/><Relationship Id="rId3" Type="http://schemas.openxmlformats.org/officeDocument/2006/relationships/image" Target="../media/image29.png"/><Relationship Id="rId12" Type="http://schemas.openxmlformats.org/officeDocument/2006/relationships/customXml" Target="../ink/ink2.xml"/><Relationship Id="rId17" Type="http://schemas.openxmlformats.org/officeDocument/2006/relationships/image" Target="../media/image83.png"/><Relationship Id="rId25" Type="http://schemas.openxmlformats.org/officeDocument/2006/relationships/image" Target="../media/image87.png"/><Relationship Id="rId33" Type="http://schemas.openxmlformats.org/officeDocument/2006/relationships/image" Target="../media/image91.png"/><Relationship Id="rId38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fif"/><Relationship Id="rId5" Type="http://schemas.openxmlformats.org/officeDocument/2006/relationships/image" Target="../media/image14.jfi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A0DDDD-EE29-4A43-9BC5-86B9D92B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178" y="1354392"/>
            <a:ext cx="4214077" cy="4214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84EC53-9CFB-4C19-918F-7EB72364A9AE}"/>
              </a:ext>
            </a:extLst>
          </p:cNvPr>
          <p:cNvSpPr txBox="1"/>
          <p:nvPr/>
        </p:nvSpPr>
        <p:spPr>
          <a:xfrm>
            <a:off x="357554" y="285750"/>
            <a:ext cx="5300663" cy="177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6000"/>
            </a:pPr>
            <a:r>
              <a:rPr lang="he-IL" sz="6000" dirty="0">
                <a:solidFill>
                  <a:schemeClr val="lt1"/>
                </a:solidFill>
                <a:latin typeface="DM Serif Display"/>
                <a:sym typeface="DM Serif Display"/>
              </a:rPr>
              <a:t>        </a:t>
            </a:r>
            <a:r>
              <a:rPr lang="en-US" sz="6000" dirty="0">
                <a:solidFill>
                  <a:srgbClr val="FF0000"/>
                </a:solidFill>
                <a:latin typeface="DM Serif Display"/>
                <a:sym typeface="DM Serif Display"/>
              </a:rPr>
              <a:t>STR</a:t>
            </a:r>
            <a:r>
              <a:rPr lang="en-US" sz="6000" dirty="0">
                <a:solidFill>
                  <a:schemeClr val="lt1"/>
                </a:solidFill>
                <a:latin typeface="DM Serif Display"/>
                <a:sym typeface="DM Serif Display"/>
              </a:rPr>
              <a:t/>
            </a:r>
            <a:br>
              <a:rPr lang="en-US" sz="6000" dirty="0">
                <a:solidFill>
                  <a:schemeClr val="lt1"/>
                </a:solidFill>
                <a:latin typeface="DM Serif Display"/>
                <a:sym typeface="DM Serif Display"/>
              </a:rPr>
            </a:br>
            <a:r>
              <a:rPr lang="en-US" sz="6000" dirty="0">
                <a:solidFill>
                  <a:schemeClr val="lt1"/>
                </a:solidFill>
                <a:latin typeface="DM Serif Display"/>
                <a:sym typeface="DM Serif Display"/>
              </a:rPr>
              <a:t>WEB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01970-0D19-43DD-8D90-640237A1D78A}"/>
              </a:ext>
            </a:extLst>
          </p:cNvPr>
          <p:cNvSpPr txBox="1"/>
          <p:nvPr/>
        </p:nvSpPr>
        <p:spPr>
          <a:xfrm>
            <a:off x="0" y="4880282"/>
            <a:ext cx="151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200" dirty="0">
                <a:solidFill>
                  <a:schemeClr val="lt1"/>
                </a:solidFill>
                <a:latin typeface="Montserrat Light"/>
              </a:rPr>
              <a:t>02.01.2022</a:t>
            </a:r>
            <a:endParaRPr lang="en-US" sz="1200" dirty="0">
              <a:solidFill>
                <a:schemeClr val="lt1"/>
              </a:solidFill>
              <a:latin typeface="Montserrat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0EEF5-B965-4804-8A9E-91B62C52F247}"/>
              </a:ext>
            </a:extLst>
          </p:cNvPr>
          <p:cNvSpPr txBox="1"/>
          <p:nvPr/>
        </p:nvSpPr>
        <p:spPr>
          <a:xfrm>
            <a:off x="7140073" y="4880282"/>
            <a:ext cx="216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200" dirty="0">
                <a:solidFill>
                  <a:schemeClr val="lt1"/>
                </a:solidFill>
                <a:latin typeface="Montserrat Light"/>
                <a:sym typeface="Montserrat Light"/>
              </a:rPr>
              <a:t>אנסטסיה גושקודריה   נועה גורן</a:t>
            </a:r>
            <a:endParaRPr lang="en-US" sz="1200" dirty="0">
              <a:solidFill>
                <a:schemeClr val="lt1"/>
              </a:solidFill>
              <a:latin typeface="Montserrat Light"/>
              <a:sym typeface="Montserrat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413E73-D3F5-456B-8B43-07F9B6BE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73" y="2505393"/>
            <a:ext cx="2988714" cy="668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4"/>
          <p:cNvCxnSpPr/>
          <p:nvPr/>
        </p:nvCxnSpPr>
        <p:spPr>
          <a:xfrm>
            <a:off x="1741968" y="1288312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4"/>
          <p:cNvCxnSpPr/>
          <p:nvPr/>
        </p:nvCxnSpPr>
        <p:spPr>
          <a:xfrm>
            <a:off x="1754973" y="2092316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4"/>
          <p:cNvCxnSpPr/>
          <p:nvPr/>
        </p:nvCxnSpPr>
        <p:spPr>
          <a:xfrm>
            <a:off x="1741968" y="2825300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4"/>
          <p:cNvCxnSpPr/>
          <p:nvPr/>
        </p:nvCxnSpPr>
        <p:spPr>
          <a:xfrm>
            <a:off x="1754973" y="3559205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4"/>
          <p:cNvCxnSpPr/>
          <p:nvPr/>
        </p:nvCxnSpPr>
        <p:spPr>
          <a:xfrm>
            <a:off x="1743698" y="4298300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34"/>
          <p:cNvSpPr/>
          <p:nvPr/>
        </p:nvSpPr>
        <p:spPr>
          <a:xfrm>
            <a:off x="2462259" y="2487347"/>
            <a:ext cx="212058" cy="18109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 flipH="1">
            <a:off x="3442765" y="3068321"/>
            <a:ext cx="212058" cy="122997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4390012" y="3914989"/>
            <a:ext cx="181987" cy="383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D846A-8EB7-4A61-BF30-12B15303C762}"/>
              </a:ext>
            </a:extLst>
          </p:cNvPr>
          <p:cNvSpPr txBox="1"/>
          <p:nvPr/>
        </p:nvSpPr>
        <p:spPr>
          <a:xfrm>
            <a:off x="3243309" y="-232463"/>
            <a:ext cx="6061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סטטיסטיקות 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באגים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B7343F-E88C-4DD9-86FA-605CF77FD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106" y="4298300"/>
            <a:ext cx="999831" cy="1005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35BF1-51BE-4A80-8C14-676FF31F72DA}"/>
              </a:ext>
            </a:extLst>
          </p:cNvPr>
          <p:cNvSpPr txBox="1"/>
          <p:nvPr/>
        </p:nvSpPr>
        <p:spPr>
          <a:xfrm>
            <a:off x="2353489" y="4308614"/>
            <a:ext cx="3084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Low                 Medium                High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9B397-425C-4151-A914-01DEFA3C94AA}"/>
              </a:ext>
            </a:extLst>
          </p:cNvPr>
          <p:cNvSpPr txBox="1"/>
          <p:nvPr/>
        </p:nvSpPr>
        <p:spPr>
          <a:xfrm>
            <a:off x="1356679" y="554987"/>
            <a:ext cx="3927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100" dirty="0">
                <a:solidFill>
                  <a:schemeClr val="dk2"/>
                </a:solidFill>
                <a:latin typeface="Montserrat"/>
              </a:rPr>
              <a:t>-23</a:t>
            </a:r>
            <a:r>
              <a:rPr lang="en-US" sz="11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100" dirty="0">
                <a:solidFill>
                  <a:schemeClr val="dk2"/>
                </a:solidFill>
                <a:latin typeface="Montserrat"/>
              </a:rPr>
            </a:br>
            <a:r>
              <a:rPr lang="he-IL" sz="1100" dirty="0">
                <a:solidFill>
                  <a:schemeClr val="dk2"/>
                </a:solidFill>
                <a:latin typeface="Montserrat"/>
              </a:rPr>
              <a:t>-22</a:t>
            </a:r>
            <a:r>
              <a:rPr lang="en-US" sz="11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100" dirty="0">
                <a:solidFill>
                  <a:schemeClr val="dk2"/>
                </a:solidFill>
                <a:latin typeface="Montserrat"/>
              </a:rPr>
            </a:br>
            <a:r>
              <a:rPr lang="he-IL" sz="1100" dirty="0">
                <a:solidFill>
                  <a:schemeClr val="dk2"/>
                </a:solidFill>
                <a:latin typeface="Montserrat"/>
              </a:rPr>
              <a:t>-21</a:t>
            </a:r>
            <a:r>
              <a:rPr lang="en-US" sz="1100" b="1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100" b="1" dirty="0">
                <a:solidFill>
                  <a:schemeClr val="dk2"/>
                </a:solidFill>
                <a:latin typeface="Montserrat"/>
              </a:rPr>
            </a:br>
            <a:r>
              <a:rPr lang="he-IL" sz="1100" b="1" dirty="0">
                <a:solidFill>
                  <a:schemeClr val="dk2"/>
                </a:solidFill>
                <a:latin typeface="Montserrat"/>
              </a:rPr>
              <a:t>-20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-19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-18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-17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-16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100" dirty="0">
                <a:solidFill>
                  <a:schemeClr val="dk2"/>
                </a:solidFill>
                <a:latin typeface="Montserrat"/>
              </a:rPr>
              <a:t>-15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-14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-13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-12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-11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100" b="1" dirty="0">
                <a:solidFill>
                  <a:schemeClr val="dk2"/>
                </a:solidFill>
                <a:latin typeface="Montserrat"/>
              </a:rPr>
              <a:t>-10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-9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-8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-7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-6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100" b="1" dirty="0">
                <a:solidFill>
                  <a:schemeClr val="dk2"/>
                </a:solidFill>
                <a:latin typeface="Montserrat"/>
              </a:rPr>
              <a:t>-5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-4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-3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-2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100" b="1" dirty="0">
                <a:solidFill>
                  <a:schemeClr val="dk2"/>
                </a:solidFill>
                <a:latin typeface="Montserrat"/>
              </a:rPr>
              <a:t>-0</a:t>
            </a:r>
            <a:endParaRPr lang="en-US" sz="1100" b="1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62D96-2098-4CA7-B5C7-805E9C3958C1}"/>
              </a:ext>
            </a:extLst>
          </p:cNvPr>
          <p:cNvSpPr txBox="1"/>
          <p:nvPr/>
        </p:nvSpPr>
        <p:spPr>
          <a:xfrm>
            <a:off x="2371891" y="2226867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000" dirty="0">
                <a:solidFill>
                  <a:schemeClr val="dk2"/>
                </a:solidFill>
                <a:latin typeface="Montserrat"/>
              </a:rPr>
              <a:t>12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061C0-E0E5-465D-B927-A9E224B26C9F}"/>
              </a:ext>
            </a:extLst>
          </p:cNvPr>
          <p:cNvSpPr txBox="1"/>
          <p:nvPr/>
        </p:nvSpPr>
        <p:spPr>
          <a:xfrm>
            <a:off x="3419668" y="2811787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000" dirty="0">
                <a:solidFill>
                  <a:schemeClr val="dk2"/>
                </a:solidFill>
                <a:latin typeface="Montserrat"/>
              </a:rPr>
              <a:t>8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44D2D-6450-475A-A4C0-52F2785450DF}"/>
              </a:ext>
            </a:extLst>
          </p:cNvPr>
          <p:cNvSpPr txBox="1"/>
          <p:nvPr/>
        </p:nvSpPr>
        <p:spPr>
          <a:xfrm>
            <a:off x="4325626" y="3655014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000" dirty="0">
                <a:solidFill>
                  <a:schemeClr val="dk2"/>
                </a:solidFill>
                <a:latin typeface="Montserrat"/>
              </a:rPr>
              <a:t>3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49F7F1-D0EC-49FC-838D-F631352D3017}"/>
              </a:ext>
            </a:extLst>
          </p:cNvPr>
          <p:cNvSpPr txBox="1"/>
          <p:nvPr/>
        </p:nvSpPr>
        <p:spPr>
          <a:xfrm>
            <a:off x="3285067" y="-201624"/>
            <a:ext cx="7395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סטטיסטיקות 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באגים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851084-F4AB-4ACD-BB44-64BEFBBA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60" y="4300684"/>
            <a:ext cx="999831" cy="999831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B73269-8D93-43D1-B87D-EC43409593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699464"/>
              </p:ext>
            </p:extLst>
          </p:nvPr>
        </p:nvGraphicFramePr>
        <p:xfrm>
          <a:off x="835671" y="1848428"/>
          <a:ext cx="4759037" cy="3185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5A5F5A6-E638-4FBF-9622-01922ED4C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5122871"/>
              </p:ext>
            </p:extLst>
          </p:nvPr>
        </p:nvGraphicFramePr>
        <p:xfrm>
          <a:off x="4507230" y="1115290"/>
          <a:ext cx="4951460" cy="3185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365E0A9F-0E50-4FC6-ACB0-859DBE3EB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4688" y="-526472"/>
            <a:ext cx="3343272" cy="222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CFD7D-8FA8-4B89-9CE8-16766783F752}"/>
              </a:ext>
            </a:extLst>
          </p:cNvPr>
          <p:cNvSpPr txBox="1"/>
          <p:nvPr/>
        </p:nvSpPr>
        <p:spPr>
          <a:xfrm>
            <a:off x="3511510" y="992179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000" dirty="0">
                <a:solidFill>
                  <a:schemeClr val="dk2"/>
                </a:solidFill>
                <a:latin typeface="Montserrat"/>
              </a:rPr>
              <a:t>12</a:t>
            </a:r>
            <a:endParaRPr lang="en-US" sz="10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6102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4"/>
          <p:cNvCxnSpPr/>
          <p:nvPr/>
        </p:nvCxnSpPr>
        <p:spPr>
          <a:xfrm>
            <a:off x="1741968" y="1288312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4"/>
          <p:cNvCxnSpPr/>
          <p:nvPr/>
        </p:nvCxnSpPr>
        <p:spPr>
          <a:xfrm>
            <a:off x="1754973" y="2092316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4"/>
          <p:cNvCxnSpPr/>
          <p:nvPr/>
        </p:nvCxnSpPr>
        <p:spPr>
          <a:xfrm>
            <a:off x="1741968" y="2825300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4"/>
          <p:cNvCxnSpPr/>
          <p:nvPr/>
        </p:nvCxnSpPr>
        <p:spPr>
          <a:xfrm>
            <a:off x="1754973" y="3559205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4"/>
          <p:cNvCxnSpPr/>
          <p:nvPr/>
        </p:nvCxnSpPr>
        <p:spPr>
          <a:xfrm>
            <a:off x="1743698" y="4298300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34"/>
          <p:cNvSpPr/>
          <p:nvPr/>
        </p:nvSpPr>
        <p:spPr>
          <a:xfrm>
            <a:off x="2011037" y="3286529"/>
            <a:ext cx="205824" cy="10117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 flipH="1">
            <a:off x="2420179" y="4061858"/>
            <a:ext cx="186067" cy="2467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2802259" y="4236491"/>
            <a:ext cx="191006" cy="618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D846A-8EB7-4A61-BF30-12B15303C762}"/>
              </a:ext>
            </a:extLst>
          </p:cNvPr>
          <p:cNvSpPr txBox="1"/>
          <p:nvPr/>
        </p:nvSpPr>
        <p:spPr>
          <a:xfrm>
            <a:off x="3243309" y="-232463"/>
            <a:ext cx="6061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סטטיסטיקות 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באגים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B7343F-E88C-4DD9-86FA-605CF77FD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106" y="4298300"/>
            <a:ext cx="999831" cy="1005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35BF1-51BE-4A80-8C14-676FF31F72DA}"/>
              </a:ext>
            </a:extLst>
          </p:cNvPr>
          <p:cNvSpPr txBox="1"/>
          <p:nvPr/>
        </p:nvSpPr>
        <p:spPr>
          <a:xfrm>
            <a:off x="1749472" y="4307013"/>
            <a:ext cx="3084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000" dirty="0">
                <a:solidFill>
                  <a:schemeClr val="dk2"/>
                </a:solidFill>
                <a:latin typeface="Montserrat"/>
              </a:rPr>
              <a:t>  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>Low </a:t>
            </a:r>
            <a:r>
              <a:rPr lang="he-IL" sz="1000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>Medium High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9B397-425C-4151-A914-01DEFA3C94AA}"/>
              </a:ext>
            </a:extLst>
          </p:cNvPr>
          <p:cNvSpPr txBox="1"/>
          <p:nvPr/>
        </p:nvSpPr>
        <p:spPr>
          <a:xfrm>
            <a:off x="1356679" y="554987"/>
            <a:ext cx="39279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100" dirty="0">
                <a:solidFill>
                  <a:schemeClr val="dk2"/>
                </a:solidFill>
                <a:latin typeface="Montserrat"/>
              </a:rPr>
              <a:t>-</a:t>
            </a:r>
            <a:r>
              <a:rPr lang="he-IL" sz="1000" dirty="0">
                <a:solidFill>
                  <a:schemeClr val="dk2"/>
                </a:solidFill>
                <a:latin typeface="Montserrat"/>
              </a:rPr>
              <a:t>23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-22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-21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-20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-19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-18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-17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-16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-15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-14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-13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-12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-11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-10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-9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-8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-7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-6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-5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-4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-3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-2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-1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/>
            </a:r>
            <a:br>
              <a:rPr lang="en-US" sz="1000" dirty="0">
                <a:solidFill>
                  <a:schemeClr val="dk2"/>
                </a:solidFill>
                <a:latin typeface="Montserrat"/>
              </a:rPr>
            </a:br>
            <a:r>
              <a:rPr lang="he-IL" sz="1000" dirty="0">
                <a:solidFill>
                  <a:schemeClr val="dk2"/>
                </a:solidFill>
                <a:latin typeface="Montserrat"/>
              </a:rPr>
              <a:t>-</a:t>
            </a:r>
            <a:r>
              <a:rPr lang="he-IL" sz="1100" b="1" dirty="0">
                <a:solidFill>
                  <a:schemeClr val="dk2"/>
                </a:solidFill>
                <a:latin typeface="Montserrat"/>
              </a:rPr>
              <a:t>0</a:t>
            </a:r>
            <a:endParaRPr lang="en-US" sz="1100" b="1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17" name="Google Shape;279;p34">
            <a:extLst>
              <a:ext uri="{FF2B5EF4-FFF2-40B4-BE49-F238E27FC236}">
                <a16:creationId xmlns:a16="http://schemas.microsoft.com/office/drawing/2014/main" id="{E8E03D03-2065-4E8F-A357-CF33FC40338E}"/>
              </a:ext>
            </a:extLst>
          </p:cNvPr>
          <p:cNvSpPr/>
          <p:nvPr/>
        </p:nvSpPr>
        <p:spPr>
          <a:xfrm>
            <a:off x="3330759" y="3562731"/>
            <a:ext cx="205590" cy="7355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80;p34">
            <a:extLst>
              <a:ext uri="{FF2B5EF4-FFF2-40B4-BE49-F238E27FC236}">
                <a16:creationId xmlns:a16="http://schemas.microsoft.com/office/drawing/2014/main" id="{BC9920EE-2109-4556-856B-59692F0302A2}"/>
              </a:ext>
            </a:extLst>
          </p:cNvPr>
          <p:cNvSpPr/>
          <p:nvPr/>
        </p:nvSpPr>
        <p:spPr>
          <a:xfrm flipH="1">
            <a:off x="3762496" y="4016942"/>
            <a:ext cx="221251" cy="2857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80;p34">
            <a:extLst>
              <a:ext uri="{FF2B5EF4-FFF2-40B4-BE49-F238E27FC236}">
                <a16:creationId xmlns:a16="http://schemas.microsoft.com/office/drawing/2014/main" id="{C5D39664-84AA-4D7B-BD98-B42ED85EAB9D}"/>
              </a:ext>
            </a:extLst>
          </p:cNvPr>
          <p:cNvSpPr/>
          <p:nvPr/>
        </p:nvSpPr>
        <p:spPr>
          <a:xfrm flipH="1">
            <a:off x="5081473" y="3401432"/>
            <a:ext cx="206670" cy="90717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81;p34">
            <a:extLst>
              <a:ext uri="{FF2B5EF4-FFF2-40B4-BE49-F238E27FC236}">
                <a16:creationId xmlns:a16="http://schemas.microsoft.com/office/drawing/2014/main" id="{B6F79AE1-6F98-4C65-9CA5-F6EB9C6F75EE}"/>
              </a:ext>
            </a:extLst>
          </p:cNvPr>
          <p:cNvSpPr/>
          <p:nvPr/>
        </p:nvSpPr>
        <p:spPr>
          <a:xfrm>
            <a:off x="6810072" y="4060791"/>
            <a:ext cx="229052" cy="2462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81;p34">
            <a:extLst>
              <a:ext uri="{FF2B5EF4-FFF2-40B4-BE49-F238E27FC236}">
                <a16:creationId xmlns:a16="http://schemas.microsoft.com/office/drawing/2014/main" id="{1B0053CC-8FCC-4410-8039-5BE321BE08F7}"/>
              </a:ext>
            </a:extLst>
          </p:cNvPr>
          <p:cNvSpPr/>
          <p:nvPr/>
        </p:nvSpPr>
        <p:spPr>
          <a:xfrm>
            <a:off x="5554921" y="4016941"/>
            <a:ext cx="206670" cy="2813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81;p34">
            <a:extLst>
              <a:ext uri="{FF2B5EF4-FFF2-40B4-BE49-F238E27FC236}">
                <a16:creationId xmlns:a16="http://schemas.microsoft.com/office/drawing/2014/main" id="{AD0A5AB2-4D8D-4F91-9578-BE666700F154}"/>
              </a:ext>
            </a:extLst>
          </p:cNvPr>
          <p:cNvSpPr/>
          <p:nvPr/>
        </p:nvSpPr>
        <p:spPr>
          <a:xfrm>
            <a:off x="4178342" y="4236491"/>
            <a:ext cx="241123" cy="618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80;p34">
            <a:extLst>
              <a:ext uri="{FF2B5EF4-FFF2-40B4-BE49-F238E27FC236}">
                <a16:creationId xmlns:a16="http://schemas.microsoft.com/office/drawing/2014/main" id="{65387FFF-C37F-44A9-81BF-39B7CB0F1F06}"/>
              </a:ext>
            </a:extLst>
          </p:cNvPr>
          <p:cNvSpPr/>
          <p:nvPr/>
        </p:nvSpPr>
        <p:spPr>
          <a:xfrm flipH="1">
            <a:off x="6436201" y="4236491"/>
            <a:ext cx="229052" cy="618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9;p34">
            <a:extLst>
              <a:ext uri="{FF2B5EF4-FFF2-40B4-BE49-F238E27FC236}">
                <a16:creationId xmlns:a16="http://schemas.microsoft.com/office/drawing/2014/main" id="{C4FC89C0-A8C5-42C0-B4A2-DD35F702E526}"/>
              </a:ext>
            </a:extLst>
          </p:cNvPr>
          <p:cNvSpPr/>
          <p:nvPr/>
        </p:nvSpPr>
        <p:spPr>
          <a:xfrm>
            <a:off x="4666097" y="4071329"/>
            <a:ext cx="181326" cy="2524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79;p34">
            <a:extLst>
              <a:ext uri="{FF2B5EF4-FFF2-40B4-BE49-F238E27FC236}">
                <a16:creationId xmlns:a16="http://schemas.microsoft.com/office/drawing/2014/main" id="{479B8B87-E078-4F36-87AB-A038FF42E6AB}"/>
              </a:ext>
            </a:extLst>
          </p:cNvPr>
          <p:cNvSpPr/>
          <p:nvPr/>
        </p:nvSpPr>
        <p:spPr>
          <a:xfrm>
            <a:off x="6049182" y="4071329"/>
            <a:ext cx="212058" cy="2356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DA04C9-5742-4E50-A324-EC4DCE472BF7}"/>
              </a:ext>
            </a:extLst>
          </p:cNvPr>
          <p:cNvSpPr txBox="1"/>
          <p:nvPr/>
        </p:nvSpPr>
        <p:spPr>
          <a:xfrm>
            <a:off x="3085950" y="4298316"/>
            <a:ext cx="3084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000" dirty="0">
                <a:solidFill>
                  <a:schemeClr val="dk2"/>
                </a:solidFill>
                <a:latin typeface="Montserrat"/>
              </a:rPr>
              <a:t>  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>Low </a:t>
            </a:r>
            <a:r>
              <a:rPr lang="he-IL" sz="1000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>Medium High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D3A2F8-D1C4-4B20-BA75-B9CA0BA0161C}"/>
              </a:ext>
            </a:extLst>
          </p:cNvPr>
          <p:cNvSpPr txBox="1"/>
          <p:nvPr/>
        </p:nvSpPr>
        <p:spPr>
          <a:xfrm>
            <a:off x="4440011" y="4301872"/>
            <a:ext cx="3084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000" dirty="0">
                <a:solidFill>
                  <a:schemeClr val="dk2"/>
                </a:solidFill>
                <a:latin typeface="Montserrat"/>
              </a:rPr>
              <a:t>  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>Low </a:t>
            </a:r>
            <a:r>
              <a:rPr lang="he-IL" sz="1000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>Medium High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D88E87-86DA-42D8-B2FE-DAC058083B0A}"/>
              </a:ext>
            </a:extLst>
          </p:cNvPr>
          <p:cNvSpPr txBox="1"/>
          <p:nvPr/>
        </p:nvSpPr>
        <p:spPr>
          <a:xfrm>
            <a:off x="5767847" y="4307790"/>
            <a:ext cx="3084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000" dirty="0">
                <a:solidFill>
                  <a:schemeClr val="dk2"/>
                </a:solidFill>
                <a:latin typeface="Montserrat"/>
              </a:rPr>
              <a:t>  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>Low </a:t>
            </a:r>
            <a:r>
              <a:rPr lang="he-IL" sz="1000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sz="1000" dirty="0">
                <a:solidFill>
                  <a:schemeClr val="dk2"/>
                </a:solidFill>
                <a:latin typeface="Montserrat"/>
              </a:rPr>
              <a:t>Medium 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E118A7-E001-43D0-A8AD-B96BAAD39C74}"/>
              </a:ext>
            </a:extLst>
          </p:cNvPr>
          <p:cNvSpPr txBox="1"/>
          <p:nvPr/>
        </p:nvSpPr>
        <p:spPr>
          <a:xfrm>
            <a:off x="1947252" y="1503322"/>
            <a:ext cx="128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LOW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19F811-E0A6-4309-B8E2-E8F4DDF4A4FB}"/>
              </a:ext>
            </a:extLst>
          </p:cNvPr>
          <p:cNvSpPr txBox="1"/>
          <p:nvPr/>
        </p:nvSpPr>
        <p:spPr>
          <a:xfrm>
            <a:off x="3117127" y="1508364"/>
            <a:ext cx="128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MEDIUM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C29F07-6EE0-4DA9-8D21-2BF5D85543B1}"/>
              </a:ext>
            </a:extLst>
          </p:cNvPr>
          <p:cNvSpPr txBox="1"/>
          <p:nvPr/>
        </p:nvSpPr>
        <p:spPr>
          <a:xfrm>
            <a:off x="4628159" y="1502933"/>
            <a:ext cx="128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HIGH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47CB0-D315-4A0A-ABDD-0FEBE0A23D5F}"/>
              </a:ext>
            </a:extLst>
          </p:cNvPr>
          <p:cNvSpPr txBox="1"/>
          <p:nvPr/>
        </p:nvSpPr>
        <p:spPr>
          <a:xfrm>
            <a:off x="5986832" y="1507174"/>
            <a:ext cx="128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CRITICAL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C68DF0-6BEC-4FFE-BBA3-763148A55C20}"/>
              </a:ext>
            </a:extLst>
          </p:cNvPr>
          <p:cNvSpPr txBox="1"/>
          <p:nvPr/>
        </p:nvSpPr>
        <p:spPr>
          <a:xfrm>
            <a:off x="1959262" y="3022972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4B5743-B403-492E-94D7-71E5879AAF73}"/>
              </a:ext>
            </a:extLst>
          </p:cNvPr>
          <p:cNvSpPr txBox="1"/>
          <p:nvPr/>
        </p:nvSpPr>
        <p:spPr>
          <a:xfrm>
            <a:off x="2398290" y="3825108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6BFE2B-EBC6-4A30-9305-6E3335DD947B}"/>
              </a:ext>
            </a:extLst>
          </p:cNvPr>
          <p:cNvSpPr txBox="1"/>
          <p:nvPr/>
        </p:nvSpPr>
        <p:spPr>
          <a:xfrm>
            <a:off x="2769647" y="4016942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C08C36-195E-4AA2-8C7E-FEA38F031B84}"/>
              </a:ext>
            </a:extLst>
          </p:cNvPr>
          <p:cNvSpPr txBox="1"/>
          <p:nvPr/>
        </p:nvSpPr>
        <p:spPr>
          <a:xfrm>
            <a:off x="3282821" y="3298068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F7A6C5-34A2-471A-9484-E4858620F3D8}"/>
              </a:ext>
            </a:extLst>
          </p:cNvPr>
          <p:cNvSpPr txBox="1"/>
          <p:nvPr/>
        </p:nvSpPr>
        <p:spPr>
          <a:xfrm>
            <a:off x="3732106" y="3668768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9FF988-D3DD-4677-B9B9-8BB735AA4515}"/>
              </a:ext>
            </a:extLst>
          </p:cNvPr>
          <p:cNvSpPr txBox="1"/>
          <p:nvPr/>
        </p:nvSpPr>
        <p:spPr>
          <a:xfrm>
            <a:off x="4164810" y="4033907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403C73-3029-48FB-B89C-3EF011E50C0C}"/>
              </a:ext>
            </a:extLst>
          </p:cNvPr>
          <p:cNvSpPr txBox="1"/>
          <p:nvPr/>
        </p:nvSpPr>
        <p:spPr>
          <a:xfrm>
            <a:off x="4634075" y="3826449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D0CD72-A772-43D4-9247-D026AC3BF80E}"/>
              </a:ext>
            </a:extLst>
          </p:cNvPr>
          <p:cNvSpPr txBox="1"/>
          <p:nvPr/>
        </p:nvSpPr>
        <p:spPr>
          <a:xfrm>
            <a:off x="5053806" y="3135031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F16011-C82D-4D61-9572-3D5329F8FF34}"/>
              </a:ext>
            </a:extLst>
          </p:cNvPr>
          <p:cNvSpPr txBox="1"/>
          <p:nvPr/>
        </p:nvSpPr>
        <p:spPr>
          <a:xfrm>
            <a:off x="5521195" y="3787686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10BFBB-D9B8-463B-8724-C829B469D448}"/>
              </a:ext>
            </a:extLst>
          </p:cNvPr>
          <p:cNvSpPr txBox="1"/>
          <p:nvPr/>
        </p:nvSpPr>
        <p:spPr>
          <a:xfrm>
            <a:off x="6048320" y="3841905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BB8AC0-6F59-4FF7-8BBB-98D3723298F7}"/>
              </a:ext>
            </a:extLst>
          </p:cNvPr>
          <p:cNvSpPr txBox="1"/>
          <p:nvPr/>
        </p:nvSpPr>
        <p:spPr>
          <a:xfrm>
            <a:off x="6406900" y="4002299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5530D1-EFC6-48C6-9ECE-DAC5A5F27414}"/>
              </a:ext>
            </a:extLst>
          </p:cNvPr>
          <p:cNvSpPr txBox="1"/>
          <p:nvPr/>
        </p:nvSpPr>
        <p:spPr>
          <a:xfrm>
            <a:off x="6799693" y="3747366"/>
            <a:ext cx="3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dk2"/>
                </a:solidFill>
                <a:latin typeface="Montserrat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02EF75-BBED-4C7B-A739-230EE1EECF6F}"/>
              </a:ext>
            </a:extLst>
          </p:cNvPr>
          <p:cNvSpPr txBox="1"/>
          <p:nvPr/>
        </p:nvSpPr>
        <p:spPr>
          <a:xfrm>
            <a:off x="4021479" y="864138"/>
            <a:ext cx="1289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2"/>
                </a:solidFill>
                <a:latin typeface="Montserrat"/>
              </a:rPr>
              <a:t>PRIORITY</a:t>
            </a:r>
            <a:endParaRPr lang="en-US" sz="1000" b="1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A6BBB6-E067-4C59-80E1-86B5476125A7}"/>
              </a:ext>
            </a:extLst>
          </p:cNvPr>
          <p:cNvSpPr txBox="1"/>
          <p:nvPr/>
        </p:nvSpPr>
        <p:spPr>
          <a:xfrm>
            <a:off x="156793" y="3722237"/>
            <a:ext cx="1289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2"/>
                </a:solidFill>
                <a:latin typeface="Montserrat"/>
              </a:rPr>
              <a:t>SEVIRITY</a:t>
            </a:r>
          </a:p>
        </p:txBody>
      </p:sp>
    </p:spTree>
    <p:extLst>
      <p:ext uri="{BB962C8B-B14F-4D97-AF65-F5344CB8AC3E}">
        <p14:creationId xmlns:p14="http://schemas.microsoft.com/office/powerpoint/2010/main" val="406523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80" grpId="0" animBg="1"/>
      <p:bldP spid="281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49F7F1-D0EC-49FC-838D-F631352D3017}"/>
              </a:ext>
            </a:extLst>
          </p:cNvPr>
          <p:cNvSpPr txBox="1"/>
          <p:nvPr/>
        </p:nvSpPr>
        <p:spPr>
          <a:xfrm>
            <a:off x="4147200" y="-201624"/>
            <a:ext cx="5700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דוגמאות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 לבאגים</a:t>
            </a:r>
            <a:endParaRPr lang="en-US" sz="6000" dirty="0">
              <a:solidFill>
                <a:schemeClr val="lt1"/>
              </a:solidFill>
              <a:latin typeface="DM Serif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851084-F4AB-4ACD-BB44-64BEFBBA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60" y="4300684"/>
            <a:ext cx="999831" cy="999831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C75BE9-FE4D-49F5-86A7-9CAF18F9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519" y="826830"/>
            <a:ext cx="2722362" cy="153992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A2E25E02-E997-4BCA-B50D-27DC278B7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55" y="827279"/>
            <a:ext cx="4483946" cy="76951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1C1CC943-EE0C-4C39-ADB9-918A018A4D26}"/>
              </a:ext>
            </a:extLst>
          </p:cNvPr>
          <p:cNvSpPr/>
          <p:nvPr/>
        </p:nvSpPr>
        <p:spPr>
          <a:xfrm rot="18330055">
            <a:off x="4949202" y="1395068"/>
            <a:ext cx="196427" cy="403446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E74F874-C996-4060-85FE-349DF1A072D0}"/>
              </a:ext>
            </a:extLst>
          </p:cNvPr>
          <p:cNvSpPr/>
          <p:nvPr/>
        </p:nvSpPr>
        <p:spPr>
          <a:xfrm>
            <a:off x="2291314" y="1812481"/>
            <a:ext cx="196427" cy="403446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196B3F-FF53-4934-90F1-6628EB4AE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070381"/>
            <a:ext cx="4091093" cy="158511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CE9CFF-A99F-44BB-BCC3-7896B3016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499" y="2565697"/>
            <a:ext cx="3611630" cy="20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4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49F7F1-D0EC-49FC-838D-F631352D3017}"/>
              </a:ext>
            </a:extLst>
          </p:cNvPr>
          <p:cNvSpPr txBox="1"/>
          <p:nvPr/>
        </p:nvSpPr>
        <p:spPr>
          <a:xfrm>
            <a:off x="4147200" y="-201624"/>
            <a:ext cx="5700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דוגמאות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 לבאגים</a:t>
            </a:r>
            <a:endParaRPr lang="en-US" sz="6000" dirty="0">
              <a:solidFill>
                <a:schemeClr val="lt1"/>
              </a:solidFill>
              <a:latin typeface="DM Serif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851084-F4AB-4ACD-BB44-64BEFBBA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60" y="4300684"/>
            <a:ext cx="999831" cy="999831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4528CC4-84DC-4107-8886-2F8A215CB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864" y="919553"/>
            <a:ext cx="2955442" cy="177583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7A9F197-54EB-4A32-8346-FF724BB3A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" y="100257"/>
            <a:ext cx="2724451" cy="182676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63984D4-C4BA-45EC-8099-6A670DB4B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27" y="2955745"/>
            <a:ext cx="7288107" cy="142724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1EEC20-31EB-4DC1-9343-917538C40371}"/>
              </a:ext>
            </a:extLst>
          </p:cNvPr>
          <p:cNvSpPr txBox="1"/>
          <p:nvPr/>
        </p:nvSpPr>
        <p:spPr>
          <a:xfrm>
            <a:off x="6427893" y="1361672"/>
            <a:ext cx="21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PREFORMANCE</a:t>
            </a:r>
            <a:r>
              <a:rPr lang="he-IL" dirty="0">
                <a:solidFill>
                  <a:schemeClr val="bg1"/>
                </a:solidFill>
              </a:rPr>
              <a:t>    </a:t>
            </a:r>
            <a:br>
              <a:rPr lang="he-IL" dirty="0">
                <a:solidFill>
                  <a:schemeClr val="bg1"/>
                </a:solidFill>
              </a:rPr>
            </a:br>
            <a:r>
              <a:rPr lang="he-IL" dirty="0">
                <a:solidFill>
                  <a:schemeClr val="bg1"/>
                </a:solidFill>
              </a:rPr>
              <a:t>טעינת האתר מאוד איטית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6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49F7F1-D0EC-49FC-838D-F631352D3017}"/>
              </a:ext>
            </a:extLst>
          </p:cNvPr>
          <p:cNvSpPr txBox="1"/>
          <p:nvPr/>
        </p:nvSpPr>
        <p:spPr>
          <a:xfrm>
            <a:off x="2227054" y="-125844"/>
            <a:ext cx="4689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השוואה 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לאתר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851084-F4AB-4ACD-BB44-64BEFBBA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60" y="4300684"/>
            <a:ext cx="999831" cy="999831"/>
          </a:xfrm>
          <a:prstGeom prst="rect">
            <a:avLst/>
          </a:prstGeom>
        </p:spPr>
      </p:pic>
      <p:pic>
        <p:nvPicPr>
          <p:cNvPr id="4" name="Picture 3" descr="A red sign with white letters&#10;&#10;Description automatically generated with medium confidence">
            <a:extLst>
              <a:ext uri="{FF2B5EF4-FFF2-40B4-BE49-F238E27FC236}">
                <a16:creationId xmlns:a16="http://schemas.microsoft.com/office/drawing/2014/main" id="{3F8FBC7E-91DC-4A7E-BFC6-4B8A9B454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165" y="255396"/>
            <a:ext cx="1848012" cy="406157"/>
          </a:xfrm>
          <a:prstGeom prst="rect">
            <a:avLst/>
          </a:prstGeom>
        </p:spPr>
      </p:pic>
      <p:pic>
        <p:nvPicPr>
          <p:cNvPr id="8" name="Picture 7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553628C5-3F27-4208-BB91-A60994B56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490" y="2086583"/>
            <a:ext cx="1834762" cy="290427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5493A7-DAF4-461D-A0A0-F6219D71C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346" y="850645"/>
            <a:ext cx="693336" cy="414020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990-1C6E-49C7-AFF3-A511A909C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3502" y="865762"/>
            <a:ext cx="2145644" cy="481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46C848-078D-414F-8015-2C2192D49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99" y="1857417"/>
            <a:ext cx="2522314" cy="2546634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8DB950-6D03-4C1C-B2B9-BE73C0927D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652" y="1605280"/>
            <a:ext cx="2088330" cy="331216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BECE88-A560-4C11-8B0E-7FFCF7895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3696" y="904560"/>
            <a:ext cx="1847248" cy="4084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957AA7-3D03-45CE-AF76-93F3B40316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23" y="841754"/>
            <a:ext cx="2145978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49F7F1-D0EC-49FC-838D-F631352D3017}"/>
              </a:ext>
            </a:extLst>
          </p:cNvPr>
          <p:cNvSpPr txBox="1"/>
          <p:nvPr/>
        </p:nvSpPr>
        <p:spPr>
          <a:xfrm>
            <a:off x="2227054" y="-125844"/>
            <a:ext cx="4689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השוואה 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לאתר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851084-F4AB-4ACD-BB44-64BEFBBA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60" y="4300684"/>
            <a:ext cx="999831" cy="999831"/>
          </a:xfrm>
          <a:prstGeom prst="rect">
            <a:avLst/>
          </a:prstGeom>
        </p:spPr>
      </p:pic>
      <p:pic>
        <p:nvPicPr>
          <p:cNvPr id="4" name="Picture 3" descr="A red sign with white letters&#10;&#10;Description automatically generated with medium confidence">
            <a:extLst>
              <a:ext uri="{FF2B5EF4-FFF2-40B4-BE49-F238E27FC236}">
                <a16:creationId xmlns:a16="http://schemas.microsoft.com/office/drawing/2014/main" id="{3F8FBC7E-91DC-4A7E-BFC6-4B8A9B454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912" y="720068"/>
            <a:ext cx="1848012" cy="4061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A14990-1C6E-49C7-AFF3-A511A909C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61" y="670126"/>
            <a:ext cx="2145644" cy="481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CE667-89F4-4CF9-BB14-30A22247A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55" y="1413784"/>
            <a:ext cx="5063056" cy="174208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C6EF6-37E9-4F8B-9D75-B6E6BC2FA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5813" y="1362633"/>
            <a:ext cx="2247111" cy="363325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Picture 10" descr="A group of people holding flags&#10;&#10;Description automatically generated with medium confidence">
            <a:extLst>
              <a:ext uri="{FF2B5EF4-FFF2-40B4-BE49-F238E27FC236}">
                <a16:creationId xmlns:a16="http://schemas.microsoft.com/office/drawing/2014/main" id="{988AC211-2C1C-4B12-99A8-42AC43B45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050" y="2932469"/>
            <a:ext cx="3470276" cy="23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49F7F1-D0EC-49FC-838D-F631352D3017}"/>
              </a:ext>
            </a:extLst>
          </p:cNvPr>
          <p:cNvSpPr txBox="1"/>
          <p:nvPr/>
        </p:nvSpPr>
        <p:spPr>
          <a:xfrm>
            <a:off x="2227054" y="-125844"/>
            <a:ext cx="4689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השוואה 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לאתר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851084-F4AB-4ACD-BB44-64BEFBBA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60" y="4300684"/>
            <a:ext cx="999831" cy="999831"/>
          </a:xfrm>
          <a:prstGeom prst="rect">
            <a:avLst/>
          </a:prstGeom>
        </p:spPr>
      </p:pic>
      <p:pic>
        <p:nvPicPr>
          <p:cNvPr id="4" name="Picture 3" descr="A red sign with white letters&#10;&#10;Description automatically generated with medium confidence">
            <a:extLst>
              <a:ext uri="{FF2B5EF4-FFF2-40B4-BE49-F238E27FC236}">
                <a16:creationId xmlns:a16="http://schemas.microsoft.com/office/drawing/2014/main" id="{3F8FBC7E-91DC-4A7E-BFC6-4B8A9B454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8" y="686740"/>
            <a:ext cx="1848012" cy="406157"/>
          </a:xfrm>
          <a:prstGeom prst="rect">
            <a:avLst/>
          </a:prstGeom>
        </p:spPr>
      </p:pic>
      <p:pic>
        <p:nvPicPr>
          <p:cNvPr id="8" name="Picture 7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D3B937D6-07FB-432B-B452-55B2E933F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884" y="3357415"/>
            <a:ext cx="291465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E9F76-1F4A-48F6-BA2B-7FD4B4714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097" y="1354667"/>
            <a:ext cx="3008813" cy="286793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8526E-4BEC-45B9-8E4F-DA1252377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973" y="1354667"/>
            <a:ext cx="5322148" cy="133053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" name="Picture 12" descr="Teams&#10;&#10;Description automatically generated">
            <a:extLst>
              <a:ext uri="{FF2B5EF4-FFF2-40B4-BE49-F238E27FC236}">
                <a16:creationId xmlns:a16="http://schemas.microsoft.com/office/drawing/2014/main" id="{AFE65DBF-A72B-41AF-AE8D-A81D1E5FC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757" y="3150052"/>
            <a:ext cx="1459696" cy="154727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91103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51084-F4AB-4ACD-BB44-64BEFBBA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60" y="4300684"/>
            <a:ext cx="999831" cy="999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069116-E78B-45E1-B134-809D7DA72DEB}"/>
              </a:ext>
            </a:extLst>
          </p:cNvPr>
          <p:cNvSpPr txBox="1"/>
          <p:nvPr/>
        </p:nvSpPr>
        <p:spPr>
          <a:xfrm>
            <a:off x="2227054" y="-125844"/>
            <a:ext cx="4689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השוואה 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לאתר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CB73A-B6A5-400D-ACF4-6B44A64EE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79" y="714699"/>
            <a:ext cx="4195108" cy="206349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698D7-3799-4F99-9B7F-DF1F7B9D0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114364"/>
            <a:ext cx="4531194" cy="197358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B6808A-5023-400F-AD4A-C787EB9A3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050" y="1451179"/>
            <a:ext cx="1148483" cy="765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7E95EB-0149-4078-B40B-70C75D3B3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6592" y="2316197"/>
            <a:ext cx="2284674" cy="697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CBEC31-5AEB-48F5-976A-5AEA86919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71" y="3444056"/>
            <a:ext cx="3286125" cy="1619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71EBE-FF07-4ED9-B8A6-C69ED709E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261" y="2906892"/>
            <a:ext cx="1847248" cy="4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51084-F4AB-4ACD-BB44-64BEFBBA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60" y="4300684"/>
            <a:ext cx="999831" cy="999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65AEE4-B3DC-4B04-B7C4-DAF19662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46" y="2543676"/>
            <a:ext cx="3174107" cy="251481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9EE39E-B03B-4C6B-BD2A-5A6281134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892" y="-349997"/>
            <a:ext cx="5066215" cy="1603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34EAA-29CB-49DA-8712-A96540AC6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01" y="1789727"/>
            <a:ext cx="1537483" cy="324231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2" name="Picture 11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BE81E7C-27D9-4F93-8788-EB08A5A62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041" y="2543676"/>
            <a:ext cx="1935648" cy="251481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Picture 1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5337A2E-97F3-4443-AA69-F635D99A5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7416" y="3410883"/>
            <a:ext cx="1226926" cy="15012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79B69A-326D-4793-AC01-18CC7F858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576" y="658915"/>
            <a:ext cx="1566808" cy="1048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90F305-09CF-46D1-9622-BE145C103D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8212" y="1638692"/>
            <a:ext cx="2061305" cy="7011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0E6091-BCB9-4A5A-BB65-304AF7FCA1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0397" y="1846367"/>
            <a:ext cx="1638300" cy="285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85395C-0476-4DE5-9AC7-8DEDB96CED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828" y="1818597"/>
            <a:ext cx="1520684" cy="3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9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6660F-DC94-4031-A756-CB2A537C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538" y="4293392"/>
            <a:ext cx="999070" cy="999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763A7-E493-4412-998D-58592A61648C}"/>
              </a:ext>
            </a:extLst>
          </p:cNvPr>
          <p:cNvSpPr txBox="1"/>
          <p:nvPr/>
        </p:nvSpPr>
        <p:spPr>
          <a:xfrm>
            <a:off x="5736431" y="-57150"/>
            <a:ext cx="3907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lt1"/>
                </a:solidFill>
                <a:latin typeface="DM Serif Display"/>
              </a:rPr>
              <a:t>על 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החברה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9759C-4CC7-40AB-A512-E8C376565E0E}"/>
              </a:ext>
            </a:extLst>
          </p:cNvPr>
          <p:cNvSpPr txBox="1"/>
          <p:nvPr/>
        </p:nvSpPr>
        <p:spPr>
          <a:xfrm>
            <a:off x="4043363" y="1065987"/>
            <a:ext cx="4972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dirty="0">
                <a:solidFill>
                  <a:schemeClr val="lt1"/>
                </a:solidFill>
                <a:latin typeface="Montserrat Light"/>
                <a:sym typeface="Montserrat Light"/>
              </a:rPr>
              <a:t>חברת קל גב קיימת כמעט 40 שנה, מאז שנת 1981 כחברה לייצור תיקים, במהלך השנים האלו הספיקו לאסוף אליהם את כל המותגים המובילים בתחום התיקים, המחנאות והמזוודות.</a:t>
            </a:r>
          </a:p>
          <a:p>
            <a:pPr algn="r"/>
            <a:r>
              <a:rPr lang="he-IL" sz="1200" dirty="0">
                <a:solidFill>
                  <a:schemeClr val="lt1"/>
                </a:solidFill>
                <a:latin typeface="Montserrat Light"/>
                <a:sym typeface="Montserrat Light"/>
              </a:rPr>
              <a:t>החברה התמחתה בתחום ילקוטי הבית ספר והייתה הראשונה בישראל אשר ייצרה "ילקוט אורטופדי". </a:t>
            </a:r>
          </a:p>
          <a:p>
            <a:pPr algn="r"/>
            <a:r>
              <a:rPr lang="he-IL" sz="1200" dirty="0">
                <a:solidFill>
                  <a:schemeClr val="lt1"/>
                </a:solidFill>
                <a:latin typeface="Montserrat Light"/>
                <a:sym typeface="Montserrat Light"/>
              </a:rPr>
              <a:t>החברה למדה וחקרה לעומק את הנושא וכיום ילקוטי החברה הינם המתקדמים והחדשניים ביותר בישראל.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197012-4911-4283-B0A9-4694A96D3B08}"/>
              </a:ext>
            </a:extLst>
          </p:cNvPr>
          <p:cNvSpPr txBox="1"/>
          <p:nvPr/>
        </p:nvSpPr>
        <p:spPr>
          <a:xfrm>
            <a:off x="2136327" y="2450982"/>
            <a:ext cx="3907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rgbClr val="FF0000"/>
                </a:solidFill>
                <a:latin typeface="DM Serif Display"/>
              </a:rPr>
              <a:t>על</a:t>
            </a:r>
            <a:r>
              <a:rPr lang="he-IL" sz="6000" dirty="0">
                <a:solidFill>
                  <a:schemeClr val="lt1"/>
                </a:solidFill>
                <a:latin typeface="DM Serif Display"/>
              </a:rPr>
              <a:t> האתר</a:t>
            </a:r>
            <a:endParaRPr lang="en-US" sz="6000" dirty="0">
              <a:solidFill>
                <a:schemeClr val="lt1"/>
              </a:solidFill>
              <a:latin typeface="DM Serif Display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57C8E6-755D-4B12-9182-C574137C4EAB}"/>
              </a:ext>
            </a:extLst>
          </p:cNvPr>
          <p:cNvSpPr txBox="1"/>
          <p:nvPr/>
        </p:nvSpPr>
        <p:spPr>
          <a:xfrm>
            <a:off x="135732" y="3492737"/>
            <a:ext cx="48791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לאחרונה קל גב יצרה אתר קניות שמיועד לקהל הישראלי בו ניתן לצפות במוצרי החברה ובקטלוגים שונים ולבצע רכישות בלי צורך בתיווך אנושי.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he-IL" dirty="0">
                <a:solidFill>
                  <a:schemeClr val="bg1"/>
                </a:solidFill>
              </a:rPr>
              <a:t>באתר ניתן גם ליצור פרופיל משתמש ודרכו ניתן לצפות בהיסטוריית ההזמנות, לעקוב אחרי הזמנות חדשות שבוצעו ולעדכן פרטים.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F58E82-1A43-4606-86AF-6DFBD4C7E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3" y="2672439"/>
            <a:ext cx="3930453" cy="2300238"/>
          </a:xfrm>
          <a:prstGeom prst="rect">
            <a:avLst/>
          </a:prstGeom>
        </p:spPr>
      </p:pic>
      <p:pic>
        <p:nvPicPr>
          <p:cNvPr id="16" name="Picture 15" descr="A picture containing text, person, different&#10;&#10;Description automatically generated">
            <a:extLst>
              <a:ext uri="{FF2B5EF4-FFF2-40B4-BE49-F238E27FC236}">
                <a16:creationId xmlns:a16="http://schemas.microsoft.com/office/drawing/2014/main" id="{DDD28D12-039B-48EF-BC76-355D7C737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579" y="2794532"/>
            <a:ext cx="3071119" cy="1957988"/>
          </a:xfrm>
          <a:prstGeom prst="rect">
            <a:avLst/>
          </a:prstGeom>
        </p:spPr>
      </p:pic>
      <p:pic>
        <p:nvPicPr>
          <p:cNvPr id="19" name="Picture 18" descr="Team working together in the office">
            <a:extLst>
              <a:ext uri="{FF2B5EF4-FFF2-40B4-BE49-F238E27FC236}">
                <a16:creationId xmlns:a16="http://schemas.microsoft.com/office/drawing/2014/main" id="{2C59F3C6-E07E-4209-85B7-AF8B58CBB6E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135732" y="90282"/>
            <a:ext cx="3424819" cy="2286000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51084-F4AB-4ACD-BB44-64BEFBBA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60" y="4300684"/>
            <a:ext cx="999831" cy="9998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227124-BFC7-44B8-808D-F254BC89291F}"/>
              </a:ext>
            </a:extLst>
          </p:cNvPr>
          <p:cNvSpPr txBox="1"/>
          <p:nvPr/>
        </p:nvSpPr>
        <p:spPr>
          <a:xfrm>
            <a:off x="3279998" y="-222826"/>
            <a:ext cx="6702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משתמשים 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מספרים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4F597595-C604-477F-8D07-19FE07FFB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9" y="810430"/>
            <a:ext cx="4717189" cy="94496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59D6E144-984A-4320-99AF-21F3ED89B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093" y="2216178"/>
            <a:ext cx="4125168" cy="76968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533620C0-7DCC-4F29-A8DC-ACA2BAB8D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176" y="3178733"/>
            <a:ext cx="4679085" cy="175275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F9DC2286-D86E-45D2-8E54-C4797FBA4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17" y="3430835"/>
            <a:ext cx="3290165" cy="124854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219B1AAB-3FE8-426E-9B60-527A6822F2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0429" y="799518"/>
            <a:ext cx="3711832" cy="120351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A2BFFABE-549B-4531-AB7D-3A91D1A00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70" y="2089137"/>
            <a:ext cx="4458086" cy="914479"/>
          </a:xfrm>
          <a:prstGeom prst="rect">
            <a:avLst/>
          </a:prstGeom>
          <a:effectLst>
            <a:softEdge rad="508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D3BA824-4937-41C7-8087-6CD4698790B2}"/>
                  </a:ext>
                </a:extLst>
              </p14:cNvPr>
              <p14:cNvContentPartPr/>
              <p14:nvPr/>
            </p14:nvContentPartPr>
            <p14:xfrm>
              <a:off x="785373" y="1355227"/>
              <a:ext cx="562320" cy="13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D3BA824-4937-41C7-8087-6CD4698790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1733" y="1247227"/>
                <a:ext cx="669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7EF5371-C6B6-4C3F-AB72-4AB6E8B08D73}"/>
                  </a:ext>
                </a:extLst>
              </p14:cNvPr>
              <p14:cNvContentPartPr/>
              <p14:nvPr/>
            </p14:nvContentPartPr>
            <p14:xfrm>
              <a:off x="3874173" y="1557547"/>
              <a:ext cx="333360" cy="27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7EF5371-C6B6-4C3F-AB72-4AB6E8B08D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20173" y="1449907"/>
                <a:ext cx="4410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730D12D-25D6-4236-87BE-0A9C9F305F6D}"/>
                  </a:ext>
                </a:extLst>
              </p14:cNvPr>
              <p14:cNvContentPartPr/>
              <p14:nvPr/>
            </p14:nvContentPartPr>
            <p14:xfrm>
              <a:off x="5560413" y="1238947"/>
              <a:ext cx="1096920" cy="35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730D12D-25D6-4236-87BE-0A9C9F305F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06773" y="1131307"/>
                <a:ext cx="12045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3FF45D3-1BFC-4A15-8ECF-FD37161CE8F0}"/>
                  </a:ext>
                </a:extLst>
              </p14:cNvPr>
              <p14:cNvContentPartPr/>
              <p14:nvPr/>
            </p14:nvContentPartPr>
            <p14:xfrm>
              <a:off x="7294533" y="1366747"/>
              <a:ext cx="1015560" cy="14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3FF45D3-1BFC-4A15-8ECF-FD37161CE8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40893" y="1259107"/>
                <a:ext cx="11232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2388213-A7B2-45B0-9FAD-D99134163242}"/>
                  </a:ext>
                </a:extLst>
              </p14:cNvPr>
              <p14:cNvContentPartPr/>
              <p14:nvPr/>
            </p14:nvContentPartPr>
            <p14:xfrm>
              <a:off x="5614773" y="1089547"/>
              <a:ext cx="1859760" cy="55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2388213-A7B2-45B0-9FAD-D991341632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60773" y="981907"/>
                <a:ext cx="19674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351E974-C46B-4B57-AB27-A3A6C2173758}"/>
                  </a:ext>
                </a:extLst>
              </p14:cNvPr>
              <p14:cNvContentPartPr/>
              <p14:nvPr/>
            </p14:nvContentPartPr>
            <p14:xfrm>
              <a:off x="6739053" y="2763187"/>
              <a:ext cx="1618200" cy="41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351E974-C46B-4B57-AB27-A3A6C21737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85413" y="2655187"/>
                <a:ext cx="17258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3FDF0F9-2A54-43A1-8B6D-476C97E15936}"/>
                  </a:ext>
                </a:extLst>
              </p14:cNvPr>
              <p14:cNvContentPartPr/>
              <p14:nvPr/>
            </p14:nvContentPartPr>
            <p14:xfrm>
              <a:off x="6021213" y="3576067"/>
              <a:ext cx="643320" cy="14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3FDF0F9-2A54-43A1-8B6D-476C97E1593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67213" y="3468067"/>
                <a:ext cx="7509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D5F7E25-1E1C-4181-A617-30A0C07E887C}"/>
                  </a:ext>
                </a:extLst>
              </p14:cNvPr>
              <p14:cNvContentPartPr/>
              <p14:nvPr/>
            </p14:nvContentPartPr>
            <p14:xfrm>
              <a:off x="4687413" y="3778747"/>
              <a:ext cx="1760760" cy="41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D5F7E25-1E1C-4181-A617-30A0C07E88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33773" y="3671107"/>
                <a:ext cx="18684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95A7095-9265-4640-9022-3584135989BD}"/>
                  </a:ext>
                </a:extLst>
              </p14:cNvPr>
              <p14:cNvContentPartPr/>
              <p14:nvPr/>
            </p14:nvContentPartPr>
            <p14:xfrm>
              <a:off x="7694493" y="3968107"/>
              <a:ext cx="514800" cy="14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95A7095-9265-4640-9022-3584135989B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40493" y="3860467"/>
                <a:ext cx="6224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2ED12C2-D8F9-45E8-A58B-2AF527AECC64}"/>
                  </a:ext>
                </a:extLst>
              </p14:cNvPr>
              <p14:cNvContentPartPr/>
              <p14:nvPr/>
            </p14:nvContentPartPr>
            <p14:xfrm>
              <a:off x="4545933" y="3886387"/>
              <a:ext cx="1936080" cy="87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2ED12C2-D8F9-45E8-A58B-2AF527AECC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92293" y="3778387"/>
                <a:ext cx="20437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A5D6A73-270A-44F1-8B8D-93486BAF1D2E}"/>
                  </a:ext>
                </a:extLst>
              </p14:cNvPr>
              <p14:cNvContentPartPr/>
              <p14:nvPr/>
            </p14:nvContentPartPr>
            <p14:xfrm>
              <a:off x="4721253" y="4503427"/>
              <a:ext cx="2959920" cy="62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A5D6A73-270A-44F1-8B8D-93486BAF1D2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67253" y="4395427"/>
                <a:ext cx="30675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71D48BE-C4C4-4209-9433-7C2D6F6E92EA}"/>
                  </a:ext>
                </a:extLst>
              </p14:cNvPr>
              <p14:cNvContentPartPr/>
              <p14:nvPr/>
            </p14:nvContentPartPr>
            <p14:xfrm>
              <a:off x="7734813" y="4714027"/>
              <a:ext cx="501480" cy="27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71D48BE-C4C4-4209-9433-7C2D6F6E92E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81173" y="4606027"/>
                <a:ext cx="609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6349DD3-3C5A-4A5B-A9B2-C8E64335FA89}"/>
                  </a:ext>
                </a:extLst>
              </p14:cNvPr>
              <p14:cNvContentPartPr/>
              <p14:nvPr/>
            </p14:nvContentPartPr>
            <p14:xfrm>
              <a:off x="3095133" y="3906547"/>
              <a:ext cx="377640" cy="103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6349DD3-3C5A-4A5B-A9B2-C8E64335FA8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41133" y="3798547"/>
                <a:ext cx="4852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835DE53-8118-4422-8591-8EBF0AC8A06B}"/>
                  </a:ext>
                </a:extLst>
              </p14:cNvPr>
              <p14:cNvContentPartPr/>
              <p14:nvPr/>
            </p14:nvContentPartPr>
            <p14:xfrm>
              <a:off x="1220253" y="3853267"/>
              <a:ext cx="2227320" cy="21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835DE53-8118-4422-8591-8EBF0AC8A06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66253" y="3745627"/>
                <a:ext cx="23349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70DC210-F1F8-4887-AAC4-5E10D7C98079}"/>
                  </a:ext>
                </a:extLst>
              </p14:cNvPr>
              <p14:cNvContentPartPr/>
              <p14:nvPr/>
            </p14:nvContentPartPr>
            <p14:xfrm>
              <a:off x="975093" y="4239907"/>
              <a:ext cx="460440" cy="7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70DC210-F1F8-4887-AAC4-5E10D7C9807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1093" y="4132267"/>
                <a:ext cx="568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848C228-C745-45FD-8A4E-73ED6864B6BD}"/>
                  </a:ext>
                </a:extLst>
              </p14:cNvPr>
              <p14:cNvContentPartPr/>
              <p14:nvPr/>
            </p14:nvContentPartPr>
            <p14:xfrm>
              <a:off x="3000093" y="4259707"/>
              <a:ext cx="243720" cy="14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848C228-C745-45FD-8A4E-73ED6864B6B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46453" y="4152067"/>
                <a:ext cx="3513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FE6BE88-996F-4664-AC14-CE02A154DD8A}"/>
                  </a:ext>
                </a:extLst>
              </p14:cNvPr>
              <p14:cNvContentPartPr/>
              <p14:nvPr/>
            </p14:nvContentPartPr>
            <p14:xfrm>
              <a:off x="2397453" y="2604067"/>
              <a:ext cx="1581480" cy="52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FE6BE88-996F-4664-AC14-CE02A154DD8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43453" y="2496427"/>
                <a:ext cx="1689120" cy="2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8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936070-958D-4147-9BFB-EF349218EB4F}"/>
              </a:ext>
            </a:extLst>
          </p:cNvPr>
          <p:cNvSpPr txBox="1"/>
          <p:nvPr/>
        </p:nvSpPr>
        <p:spPr>
          <a:xfrm>
            <a:off x="1645919" y="578583"/>
            <a:ext cx="6510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rgbClr val="FF0000"/>
                </a:solidFill>
                <a:latin typeface="DM Serif Display"/>
              </a:rPr>
              <a:t>תודה</a:t>
            </a:r>
            <a:r>
              <a:rPr lang="he-IL" sz="6000" dirty="0">
                <a:solidFill>
                  <a:schemeClr val="bg1"/>
                </a:solidFill>
                <a:latin typeface="DM Serif Display"/>
              </a:rPr>
              <a:t> על ההקשבה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27DCE-D5AE-4620-9DC4-8BA8F9882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09" y="831159"/>
            <a:ext cx="4212701" cy="4212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E8DEC-2468-4B23-9B58-A7E1745C8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234" y="4879253"/>
            <a:ext cx="2176461" cy="329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A01970-0D19-43DD-8D90-640237A1D78A}"/>
              </a:ext>
            </a:extLst>
          </p:cNvPr>
          <p:cNvSpPr txBox="1"/>
          <p:nvPr/>
        </p:nvSpPr>
        <p:spPr>
          <a:xfrm>
            <a:off x="0" y="4880282"/>
            <a:ext cx="151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200" dirty="0">
                <a:solidFill>
                  <a:schemeClr val="lt1"/>
                </a:solidFill>
                <a:latin typeface="Montserrat Light"/>
              </a:rPr>
              <a:t>02.01.2022</a:t>
            </a:r>
            <a:endParaRPr lang="en-US" sz="1200" dirty="0">
              <a:solidFill>
                <a:schemeClr val="lt1"/>
              </a:solidFill>
              <a:latin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88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CF174FB-BB28-461C-98DE-3FE674713E92}"/>
              </a:ext>
            </a:extLst>
          </p:cNvPr>
          <p:cNvSpPr txBox="1"/>
          <p:nvPr/>
        </p:nvSpPr>
        <p:spPr>
          <a:xfrm>
            <a:off x="7206827" y="-128588"/>
            <a:ext cx="2252609" cy="102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lt1"/>
                </a:solidFill>
                <a:latin typeface="DM Serif Display"/>
              </a:rPr>
              <a:t>האתר</a:t>
            </a:r>
            <a:endParaRPr lang="en-US" sz="6000" dirty="0">
              <a:solidFill>
                <a:schemeClr val="lt1"/>
              </a:solidFill>
              <a:latin typeface="DM Serif Display"/>
            </a:endParaRPr>
          </a:p>
        </p:txBody>
      </p:sp>
      <p:pic>
        <p:nvPicPr>
          <p:cNvPr id="4" name="2021-12-29_13-38-18">
            <a:hlinkClick r:id="" action="ppaction://media"/>
            <a:extLst>
              <a:ext uri="{FF2B5EF4-FFF2-40B4-BE49-F238E27FC236}">
                <a16:creationId xmlns:a16="http://schemas.microsoft.com/office/drawing/2014/main" id="{295F2470-D214-48FE-8573-3521F7B64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7410" y="979522"/>
            <a:ext cx="5760190" cy="3639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1D9C0-3E58-4114-989D-3282F63D7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011" y="709512"/>
            <a:ext cx="7412989" cy="4338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91833-153A-4C58-9BB6-73CD1E461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1570" y="4299083"/>
            <a:ext cx="999831" cy="1005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6C76E-C362-44CC-871D-2500A7F2E1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853908">
            <a:off x="-1094698" y="1656662"/>
            <a:ext cx="4580260" cy="911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ack, dark, night sky&#10;&#10;Description automatically generated">
            <a:extLst>
              <a:ext uri="{FF2B5EF4-FFF2-40B4-BE49-F238E27FC236}">
                <a16:creationId xmlns:a16="http://schemas.microsoft.com/office/drawing/2014/main" id="{6127B3EC-5012-4781-8236-02CF88832E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5400000">
            <a:off x="4667823" y="669564"/>
            <a:ext cx="5143500" cy="3804372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BB5D28-ECA9-4159-9C28-1CBCE53D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87" y="0"/>
            <a:ext cx="5138294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E03DC6-A83E-468D-A38D-4F1298720B64}"/>
              </a:ext>
            </a:extLst>
          </p:cNvPr>
          <p:cNvSpPr txBox="1"/>
          <p:nvPr/>
        </p:nvSpPr>
        <p:spPr>
          <a:xfrm>
            <a:off x="5405808" y="-161410"/>
            <a:ext cx="4214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lt1"/>
                </a:solidFill>
                <a:latin typeface="DM Serif Display"/>
              </a:rPr>
              <a:t>מפת  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האתר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22C022-7E12-4A3B-A8EC-6B319A77A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1570" y="4298983"/>
            <a:ext cx="999831" cy="1005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2B69928-0C2C-4F09-926C-F86E29F9833D}"/>
              </a:ext>
            </a:extLst>
          </p:cNvPr>
          <p:cNvSpPr txBox="1"/>
          <p:nvPr/>
        </p:nvSpPr>
        <p:spPr>
          <a:xfrm>
            <a:off x="1510452" y="-105677"/>
            <a:ext cx="7918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סטטיסטיקת כניסות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 לאתר</a:t>
            </a:r>
            <a:endParaRPr lang="en-US" sz="6000" dirty="0">
              <a:solidFill>
                <a:schemeClr val="lt1"/>
              </a:solidFill>
              <a:latin typeface="DM Serif Display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568E1D-E074-44D1-ADB4-7C9A081874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15" y="3028950"/>
            <a:ext cx="8531370" cy="212605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4B322AF-2609-4096-9D1E-74DB7F826A30}"/>
              </a:ext>
            </a:extLst>
          </p:cNvPr>
          <p:cNvSpPr/>
          <p:nvPr/>
        </p:nvSpPr>
        <p:spPr>
          <a:xfrm>
            <a:off x="4104844" y="4301212"/>
            <a:ext cx="1584960" cy="250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3A2B2B-6A85-4B75-A01C-EC1C0E4DB566}"/>
              </a:ext>
            </a:extLst>
          </p:cNvPr>
          <p:cNvCxnSpPr>
            <a:cxnSpLocks/>
          </p:cNvCxnSpPr>
          <p:nvPr/>
        </p:nvCxnSpPr>
        <p:spPr>
          <a:xfrm flipH="1" flipV="1">
            <a:off x="7384805" y="2546718"/>
            <a:ext cx="326635" cy="13281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A1D8C1-82DD-4510-ACB9-34E535FF8AAF}"/>
              </a:ext>
            </a:extLst>
          </p:cNvPr>
          <p:cNvSpPr txBox="1"/>
          <p:nvPr/>
        </p:nvSpPr>
        <p:spPr>
          <a:xfrm>
            <a:off x="-199813" y="1492512"/>
            <a:ext cx="3007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רוב הכניסות הן ממכשירים ניידים לכן כדאי להשקיע יותר משאבים בהתאמת האתר לניידים ובתיקון הבאגים.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3679B-BE95-4601-8653-7543300F6633}"/>
              </a:ext>
            </a:extLst>
          </p:cNvPr>
          <p:cNvSpPr/>
          <p:nvPr/>
        </p:nvSpPr>
        <p:spPr>
          <a:xfrm>
            <a:off x="7701280" y="3336012"/>
            <a:ext cx="1293707" cy="162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A30431-D925-497E-AB4D-2A22B9BD2537}"/>
              </a:ext>
            </a:extLst>
          </p:cNvPr>
          <p:cNvSpPr txBox="1"/>
          <p:nvPr/>
        </p:nvSpPr>
        <p:spPr>
          <a:xfrm>
            <a:off x="6278880" y="1655654"/>
            <a:ext cx="2865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דירוג האתר הוא במקומות אחרונים כדאי להשוות לאתרים אחרים ולראות מה אפשר לשפר מבחינת נוחות האתר.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BAC6AA-B977-46F7-9DDF-9ADB954FC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754" y="1031728"/>
            <a:ext cx="3191139" cy="2398895"/>
          </a:xfrm>
          <a:prstGeom prst="rect">
            <a:avLst/>
          </a:prstGeom>
        </p:spPr>
      </p:pic>
      <p:sp>
        <p:nvSpPr>
          <p:cNvPr id="35" name="AutoShape 2">
            <a:extLst>
              <a:ext uri="{FF2B5EF4-FFF2-40B4-BE49-F238E27FC236}">
                <a16:creationId xmlns:a16="http://schemas.microsoft.com/office/drawing/2014/main" id="{1389AF33-80FE-4DFD-B6A1-8D8E2DF68F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4">
            <a:extLst>
              <a:ext uri="{FF2B5EF4-FFF2-40B4-BE49-F238E27FC236}">
                <a16:creationId xmlns:a16="http://schemas.microsoft.com/office/drawing/2014/main" id="{21C32982-6EC1-4817-A269-E338270F27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4EF4136-0680-4D8B-AE90-D2064F1A9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180" y="1389779"/>
            <a:ext cx="759820" cy="1400181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5BB3E1CF-A2A2-4956-8FC1-8ED0A2D59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931" y="1392111"/>
            <a:ext cx="719845" cy="127645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F7BE5C-067B-4800-8D5E-3B79659708EB}"/>
              </a:ext>
            </a:extLst>
          </p:cNvPr>
          <p:cNvCxnSpPr>
            <a:cxnSpLocks/>
          </p:cNvCxnSpPr>
          <p:nvPr/>
        </p:nvCxnSpPr>
        <p:spPr>
          <a:xfrm flipH="1" flipV="1">
            <a:off x="2485814" y="2260964"/>
            <a:ext cx="1233402" cy="1887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089FFE5-3731-40BB-9141-809D4DB41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3601" y="4303443"/>
            <a:ext cx="999831" cy="1005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2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2956A50-1BD8-48F1-8045-43B03B9490E1}"/>
              </a:ext>
            </a:extLst>
          </p:cNvPr>
          <p:cNvSpPr txBox="1"/>
          <p:nvPr/>
        </p:nvSpPr>
        <p:spPr>
          <a:xfrm>
            <a:off x="3779520" y="-242690"/>
            <a:ext cx="5438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bg1"/>
                </a:solidFill>
                <a:latin typeface="DM Serif Display"/>
              </a:rPr>
              <a:t>סטטיסטיקות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 אתר</a:t>
            </a:r>
            <a:endParaRPr lang="en-US" sz="6000" dirty="0">
              <a:solidFill>
                <a:schemeClr val="lt1"/>
              </a:solidFill>
              <a:latin typeface="DM Serif Display"/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1D1FAF6-2480-4E85-9367-122144D17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3" y="3253477"/>
            <a:ext cx="5564752" cy="1429174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4FA8E1-9F40-4FB9-B7C5-21D5CABD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434" y="765890"/>
            <a:ext cx="6047566" cy="12965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B0221B-8DDE-48A2-8D80-20FB559DC6FC}"/>
              </a:ext>
            </a:extLst>
          </p:cNvPr>
          <p:cNvSpPr/>
          <p:nvPr/>
        </p:nvSpPr>
        <p:spPr>
          <a:xfrm>
            <a:off x="8554720" y="1720427"/>
            <a:ext cx="480907" cy="189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120AB8-540A-4B4C-BC7F-201B7B51DC90}"/>
              </a:ext>
            </a:extLst>
          </p:cNvPr>
          <p:cNvSpPr/>
          <p:nvPr/>
        </p:nvSpPr>
        <p:spPr>
          <a:xfrm>
            <a:off x="8554720" y="1378374"/>
            <a:ext cx="480907" cy="189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D08DDF-9D2E-4EF8-8569-3DC32F87677C}"/>
              </a:ext>
            </a:extLst>
          </p:cNvPr>
          <p:cNvSpPr/>
          <p:nvPr/>
        </p:nvSpPr>
        <p:spPr>
          <a:xfrm>
            <a:off x="6454988" y="1723815"/>
            <a:ext cx="619760" cy="186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34E748-CF74-4593-9182-76494071A5C2}"/>
              </a:ext>
            </a:extLst>
          </p:cNvPr>
          <p:cNvCxnSpPr>
            <a:cxnSpLocks/>
          </p:cNvCxnSpPr>
          <p:nvPr/>
        </p:nvCxnSpPr>
        <p:spPr>
          <a:xfrm flipH="1">
            <a:off x="7870613" y="1620097"/>
            <a:ext cx="575735" cy="9516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E0EFBF-C9E9-49C5-ADCF-498DE18594BF}"/>
              </a:ext>
            </a:extLst>
          </p:cNvPr>
          <p:cNvSpPr txBox="1"/>
          <p:nvPr/>
        </p:nvSpPr>
        <p:spPr>
          <a:xfrm>
            <a:off x="5703604" y="2576407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ממוצע כמות הדפים בהם מבקר המשתמש הוא נמוך יחסית לאתר קניות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220BED-5EDA-4062-9BE9-2119CD3BA309}"/>
              </a:ext>
            </a:extLst>
          </p:cNvPr>
          <p:cNvCxnSpPr>
            <a:cxnSpLocks/>
          </p:cNvCxnSpPr>
          <p:nvPr/>
        </p:nvCxnSpPr>
        <p:spPr>
          <a:xfrm>
            <a:off x="8795172" y="2062480"/>
            <a:ext cx="1" cy="14311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1F21CD-3354-4766-AFF0-A82BB2B40789}"/>
              </a:ext>
            </a:extLst>
          </p:cNvPr>
          <p:cNvSpPr txBox="1"/>
          <p:nvPr/>
        </p:nvSpPr>
        <p:spPr>
          <a:xfrm>
            <a:off x="5588790" y="3522592"/>
            <a:ext cx="3603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אחוז המשתמשים אשר יוצאים מהאתר לאחר כניסה אל דף אחד בלבד הוא כמעט חצי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1EEADB-B245-4C93-A072-F3C1AC44C95E}"/>
              </a:ext>
            </a:extLst>
          </p:cNvPr>
          <p:cNvCxnSpPr>
            <a:cxnSpLocks/>
          </p:cNvCxnSpPr>
          <p:nvPr/>
        </p:nvCxnSpPr>
        <p:spPr>
          <a:xfrm flipH="1">
            <a:off x="5073227" y="1946719"/>
            <a:ext cx="1309291" cy="831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237E3B9-8C2D-4347-9019-1E7E92194F07}"/>
              </a:ext>
            </a:extLst>
          </p:cNvPr>
          <p:cNvSpPr txBox="1"/>
          <p:nvPr/>
        </p:nvSpPr>
        <p:spPr>
          <a:xfrm>
            <a:off x="2549488" y="2693574"/>
            <a:ext cx="263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הזמן הממוצע שמשתמש מבקר באתר הוא 2 וחצי דקות בלבד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EEBCE1-7189-4FAB-945A-FADC37721414}"/>
              </a:ext>
            </a:extLst>
          </p:cNvPr>
          <p:cNvSpPr/>
          <p:nvPr/>
        </p:nvSpPr>
        <p:spPr>
          <a:xfrm>
            <a:off x="3096434" y="4225918"/>
            <a:ext cx="2088553" cy="171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04EE82-158D-448B-B16A-7BACDDA39D20}"/>
              </a:ext>
            </a:extLst>
          </p:cNvPr>
          <p:cNvCxnSpPr>
            <a:cxnSpLocks/>
          </p:cNvCxnSpPr>
          <p:nvPr/>
        </p:nvCxnSpPr>
        <p:spPr>
          <a:xfrm flipH="1" flipV="1">
            <a:off x="1753504" y="2334050"/>
            <a:ext cx="1938985" cy="17654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72B196C-D51A-4702-B714-043E8B924B98}"/>
              </a:ext>
            </a:extLst>
          </p:cNvPr>
          <p:cNvSpPr txBox="1"/>
          <p:nvPr/>
        </p:nvSpPr>
        <p:spPr>
          <a:xfrm>
            <a:off x="192366" y="1488685"/>
            <a:ext cx="2555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97% מהמשתמשים הם מישראל לכן אין צורך למשל להתאים את האתר לשפות אחרות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6" name="Picture 35" descr="A picture containing baseball, player, ball, black&#10;&#10;Description automatically generated">
            <a:extLst>
              <a:ext uri="{FF2B5EF4-FFF2-40B4-BE49-F238E27FC236}">
                <a16:creationId xmlns:a16="http://schemas.microsoft.com/office/drawing/2014/main" id="{54AA263E-3533-42A7-B21C-34F916B99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4051" y="-247343"/>
            <a:ext cx="4057845" cy="19611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973B8A-D3A0-45A4-B2FA-A3F9459B0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6928" y="4314628"/>
            <a:ext cx="999831" cy="1005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  <p:bldP spid="20" grpId="0"/>
      <p:bldP spid="26" grpId="0"/>
      <p:bldP spid="30" grpId="0"/>
      <p:bldP spid="37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D1A990-90EA-4B43-BA69-02B92C8998C7}"/>
              </a:ext>
            </a:extLst>
          </p:cNvPr>
          <p:cNvSpPr txBox="1"/>
          <p:nvPr/>
        </p:nvSpPr>
        <p:spPr>
          <a:xfrm>
            <a:off x="4767581" y="-209496"/>
            <a:ext cx="4437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rgbClr val="FF0000"/>
                </a:solidFill>
                <a:latin typeface="DM Serif Display"/>
              </a:rPr>
              <a:t>האתר</a:t>
            </a:r>
            <a:r>
              <a:rPr lang="he-IL" sz="6000" dirty="0">
                <a:solidFill>
                  <a:schemeClr val="lt1"/>
                </a:solidFill>
                <a:latin typeface="DM Serif Display"/>
              </a:rPr>
              <a:t> מאפשר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C7C3F-9F37-491F-8783-1ECE158C345E}"/>
              </a:ext>
            </a:extLst>
          </p:cNvPr>
          <p:cNvSpPr txBox="1"/>
          <p:nvPr/>
        </p:nvSpPr>
        <p:spPr>
          <a:xfrm>
            <a:off x="5525777" y="1196469"/>
            <a:ext cx="3427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צפייה במוצרים ובקטלוגים של החברה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231B41A0-D030-423B-A8DB-B0818B65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43" y="851960"/>
            <a:ext cx="3101687" cy="130457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Picture 6" descr="A picture containing text, metalware, accessory, bag&#10;&#10;Description automatically generated">
            <a:extLst>
              <a:ext uri="{FF2B5EF4-FFF2-40B4-BE49-F238E27FC236}">
                <a16:creationId xmlns:a16="http://schemas.microsoft.com/office/drawing/2014/main" id="{701CF515-F8BE-47B2-B9D7-BD70C9EA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91" y="2275455"/>
            <a:ext cx="2818969" cy="904739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A879605-8FA9-4BED-9484-E8ADC871E368}"/>
              </a:ext>
            </a:extLst>
          </p:cNvPr>
          <p:cNvSpPr/>
          <p:nvPr/>
        </p:nvSpPr>
        <p:spPr>
          <a:xfrm>
            <a:off x="7504853" y="1603481"/>
            <a:ext cx="196427" cy="564598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F4E176D-F0F1-4203-B45B-F74CA53D740E}"/>
              </a:ext>
            </a:extLst>
          </p:cNvPr>
          <p:cNvSpPr/>
          <p:nvPr/>
        </p:nvSpPr>
        <p:spPr>
          <a:xfrm rot="5400000">
            <a:off x="5684950" y="1090991"/>
            <a:ext cx="196427" cy="564598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499360-3094-4B0A-A525-9782C9ED00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138" y="1603481"/>
            <a:ext cx="1486550" cy="141477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A08ED7-3CAE-4E17-A8F8-BBCADB09F79D}"/>
              </a:ext>
            </a:extLst>
          </p:cNvPr>
          <p:cNvSpPr txBox="1"/>
          <p:nvPr/>
        </p:nvSpPr>
        <p:spPr>
          <a:xfrm>
            <a:off x="127138" y="298335"/>
            <a:ext cx="32915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יצירת משתמש במערכת שבעזרתו ניתן לעקוב אחר הזמנות קיימות, לצפות בהיסטוריית הזמנות ולעדכן פרטים אישיים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A09827-D55C-41FC-955D-A2774158D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349" y="1769648"/>
            <a:ext cx="1393968" cy="1881018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83DF4279-85DB-4F1A-AD7D-20D30EE78DCB}"/>
              </a:ext>
            </a:extLst>
          </p:cNvPr>
          <p:cNvSpPr/>
          <p:nvPr/>
        </p:nvSpPr>
        <p:spPr>
          <a:xfrm>
            <a:off x="2395655" y="1148634"/>
            <a:ext cx="196427" cy="403446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A606E5E-EC80-43E4-AB2E-F2FC5D201EDE}"/>
              </a:ext>
            </a:extLst>
          </p:cNvPr>
          <p:cNvSpPr/>
          <p:nvPr/>
        </p:nvSpPr>
        <p:spPr>
          <a:xfrm>
            <a:off x="800115" y="914170"/>
            <a:ext cx="196427" cy="564598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A2BFA-0123-4F35-AAC0-927AA7E3E6B2}"/>
              </a:ext>
            </a:extLst>
          </p:cNvPr>
          <p:cNvSpPr txBox="1"/>
          <p:nvPr/>
        </p:nvSpPr>
        <p:spPr>
          <a:xfrm>
            <a:off x="5123604" y="3968799"/>
            <a:ext cx="372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</a:rPr>
              <a:t>לבצע הזמנות אונליין ללא צורך בתיווך אנושי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50F870-4E4D-4DFF-8792-48700C969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5849" y="4276576"/>
            <a:ext cx="999831" cy="1005927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60B3E9-7C8D-486A-A974-4E11D6A6B5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8715" y="2323093"/>
            <a:ext cx="1980412" cy="2655146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D42835D9-96AC-4F6B-8FBE-58452F6A70BF}"/>
              </a:ext>
            </a:extLst>
          </p:cNvPr>
          <p:cNvSpPr/>
          <p:nvPr/>
        </p:nvSpPr>
        <p:spPr>
          <a:xfrm rot="7325780">
            <a:off x="5699570" y="3337237"/>
            <a:ext cx="314960" cy="666557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CCD065A-4B3F-43C5-84A0-525DB62BE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63" y="3650666"/>
            <a:ext cx="2710947" cy="1526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3" grpId="0" animBg="1"/>
      <p:bldP spid="11" grpId="0"/>
      <p:bldP spid="19" grpId="0" animBg="1"/>
      <p:bldP spid="20" grpId="0" animBg="1"/>
      <p:bldP spid="15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2BE104-0446-4C39-B958-4D5ECD509A85}"/>
              </a:ext>
            </a:extLst>
          </p:cNvPr>
          <p:cNvSpPr txBox="1"/>
          <p:nvPr/>
        </p:nvSpPr>
        <p:spPr>
          <a:xfrm>
            <a:off x="2857500" y="-121443"/>
            <a:ext cx="6743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chemeClr val="lt1"/>
                </a:solidFill>
                <a:latin typeface="DM Serif Display"/>
              </a:rPr>
              <a:t>אסטרטגיית </a:t>
            </a:r>
            <a:r>
              <a:rPr lang="he-IL" sz="6000" dirty="0">
                <a:solidFill>
                  <a:srgbClr val="FF0000"/>
                </a:solidFill>
                <a:latin typeface="DM Serif Display"/>
              </a:rPr>
              <a:t>הבדיקות</a:t>
            </a:r>
            <a:endParaRPr lang="en-US" sz="6000" dirty="0">
              <a:solidFill>
                <a:srgbClr val="FF0000"/>
              </a:solidFill>
              <a:latin typeface="DM Serif Display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E946BC2-1D50-402F-A729-DBC9B7C4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1" y="807243"/>
            <a:ext cx="4517939" cy="3343275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1C8760C1-2F73-4B7F-8C9B-0BA48F5EE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2" y="2478881"/>
            <a:ext cx="4041039" cy="2633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C17945-0773-488B-A616-F371DFB395C1}"/>
              </a:ext>
            </a:extLst>
          </p:cNvPr>
          <p:cNvSpPr txBox="1"/>
          <p:nvPr/>
        </p:nvSpPr>
        <p:spPr>
          <a:xfrm>
            <a:off x="5312626" y="1307306"/>
            <a:ext cx="3571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 LIST TESTING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11BB0E-0656-47A0-B2DF-CF7BBEBF6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872" y="4279107"/>
            <a:ext cx="999831" cy="99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49F7F1-D0EC-49FC-838D-F631352D3017}"/>
              </a:ext>
            </a:extLst>
          </p:cNvPr>
          <p:cNvSpPr txBox="1"/>
          <p:nvPr/>
        </p:nvSpPr>
        <p:spPr>
          <a:xfrm>
            <a:off x="5107782" y="-208824"/>
            <a:ext cx="4214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6000" dirty="0">
                <a:solidFill>
                  <a:srgbClr val="FF0000"/>
                </a:solidFill>
                <a:latin typeface="DM Serif Display"/>
              </a:rPr>
              <a:t>סוגי</a:t>
            </a:r>
            <a:r>
              <a:rPr lang="he-IL" sz="6000" dirty="0">
                <a:solidFill>
                  <a:schemeClr val="lt1"/>
                </a:solidFill>
                <a:latin typeface="DM Serif Display"/>
              </a:rPr>
              <a:t> הבדיקות</a:t>
            </a:r>
            <a:endParaRPr lang="en-US" sz="6000" dirty="0">
              <a:solidFill>
                <a:schemeClr val="lt1"/>
              </a:solidFill>
              <a:latin typeface="DM Serif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851084-F4AB-4ACD-BB44-64BEFBBA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60" y="4300684"/>
            <a:ext cx="999831" cy="999831"/>
          </a:xfrm>
          <a:prstGeom prst="rect">
            <a:avLst/>
          </a:prstGeom>
        </p:spPr>
      </p:pic>
      <p:pic>
        <p:nvPicPr>
          <p:cNvPr id="5" name="Picture 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E18857D2-5D68-4AB0-9E2E-441A351BD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1" y="3316239"/>
            <a:ext cx="2073815" cy="1066704"/>
          </a:xfrm>
          <a:prstGeom prst="rect">
            <a:avLst/>
          </a:prstGeom>
        </p:spPr>
      </p:pic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5B102B9-5DA7-435F-81A3-C1B1CE929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1" y="3339873"/>
            <a:ext cx="2820162" cy="1015664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1B1DC960-856A-41F1-B658-756E88441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580" y="1582876"/>
            <a:ext cx="2496694" cy="1345502"/>
          </a:xfrm>
          <a:prstGeom prst="rect">
            <a:avLst/>
          </a:prstGeom>
        </p:spPr>
      </p:pic>
      <p:pic>
        <p:nvPicPr>
          <p:cNvPr id="12" name="Picture 11" descr="Schematic&#10;&#10;Description automatically generated">
            <a:extLst>
              <a:ext uri="{FF2B5EF4-FFF2-40B4-BE49-F238E27FC236}">
                <a16:creationId xmlns:a16="http://schemas.microsoft.com/office/drawing/2014/main" id="{86877ED0-3B4F-4D80-8999-988C5BAAD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2394" y="1768285"/>
            <a:ext cx="2343840" cy="1015664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F9E3F569-449E-4482-B0DF-6D7887842E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2" y="1681132"/>
            <a:ext cx="2500221" cy="1015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7A7A4C-97BF-4ABC-AEAC-BA02DA6BEE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6739" y="3159959"/>
            <a:ext cx="1985261" cy="2140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F12BD5-682B-4725-905D-E9A220C02B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8973" y="3365155"/>
            <a:ext cx="2330602" cy="113820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88A9BCD-6919-46EC-B81E-F0C71F758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01217">
            <a:off x="3195846" y="207852"/>
            <a:ext cx="1425533" cy="1457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6236</TotalTime>
  <Words>339</Words>
  <Application>Microsoft Office PowerPoint</Application>
  <PresentationFormat>‫הצגה על המסך (16:9)</PresentationFormat>
  <Paragraphs>82</Paragraphs>
  <Slides>21</Slides>
  <Notes>21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7" baseType="lpstr">
      <vt:lpstr>Calibri</vt:lpstr>
      <vt:lpstr>Montserrat Light</vt:lpstr>
      <vt:lpstr>Montserrat</vt:lpstr>
      <vt:lpstr>DM Serif Display</vt:lpstr>
      <vt:lpstr>Arial</vt:lpstr>
      <vt:lpstr>Mutius template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אנסטסיה גושקודריה</dc:creator>
  <cp:lastModifiedBy>Lenovo</cp:lastModifiedBy>
  <cp:revision>11</cp:revision>
  <dcterms:modified xsi:type="dcterms:W3CDTF">2022-01-15T12:57:47Z</dcterms:modified>
</cp:coreProperties>
</file>